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9"/>
  </p:notesMasterIdLst>
  <p:handoutMasterIdLst>
    <p:handoutMasterId r:id="rId20"/>
  </p:handoutMasterIdLst>
  <p:sldIdLst>
    <p:sldId id="256" r:id="rId2"/>
    <p:sldId id="299" r:id="rId3"/>
    <p:sldId id="300" r:id="rId4"/>
    <p:sldId id="314" r:id="rId5"/>
    <p:sldId id="302" r:id="rId6"/>
    <p:sldId id="303" r:id="rId7"/>
    <p:sldId id="304" r:id="rId8"/>
    <p:sldId id="305" r:id="rId9"/>
    <p:sldId id="306" r:id="rId10"/>
    <p:sldId id="307" r:id="rId11"/>
    <p:sldId id="311" r:id="rId12"/>
    <p:sldId id="308" r:id="rId13"/>
    <p:sldId id="309" r:id="rId14"/>
    <p:sldId id="312" r:id="rId15"/>
    <p:sldId id="313" r:id="rId16"/>
    <p:sldId id="310" r:id="rId17"/>
    <p:sldId id="298" r:id="rId18"/>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7" autoAdjust="0"/>
  </p:normalViewPr>
  <p:slideViewPr>
    <p:cSldViewPr snapToGrid="0">
      <p:cViewPr varScale="1">
        <p:scale>
          <a:sx n="103" d="100"/>
          <a:sy n="103" d="100"/>
        </p:scale>
        <p:origin x="178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Target</c:v>
                </c:pt>
              </c:strCache>
            </c:strRef>
          </c:tx>
          <c:spPr>
            <a:solidFill>
              <a:srgbClr val="008000"/>
            </a:solidFill>
          </c:spPr>
          <c:invertIfNegative val="0"/>
          <c:cat>
            <c:strRef>
              <c:f>Sheet1!$A$2:$A$17</c:f>
              <c:strCache>
                <c:ptCount val="16"/>
                <c:pt idx="0">
                  <c:v>Capgemini</c:v>
                </c:pt>
                <c:pt idx="1">
                  <c:v>Unisys</c:v>
                </c:pt>
                <c:pt idx="2">
                  <c:v>Cognos</c:v>
                </c:pt>
                <c:pt idx="3">
                  <c:v>Cognos</c:v>
                </c:pt>
                <c:pt idx="4">
                  <c:v>Oracle</c:v>
                </c:pt>
                <c:pt idx="5">
                  <c:v>Micro Focus</c:v>
                </c:pt>
                <c:pt idx="6">
                  <c:v>Siemens AG</c:v>
                </c:pt>
                <c:pt idx="7">
                  <c:v>APC</c:v>
                </c:pt>
                <c:pt idx="8">
                  <c:v>Chordiant</c:v>
                </c:pt>
                <c:pt idx="9">
                  <c:v>Capgemini</c:v>
                </c:pt>
                <c:pt idx="10">
                  <c:v>Capgemini</c:v>
                </c:pt>
                <c:pt idx="11">
                  <c:v>Unisys</c:v>
                </c:pt>
                <c:pt idx="12">
                  <c:v>BT</c:v>
                </c:pt>
                <c:pt idx="13">
                  <c:v>HP</c:v>
                </c:pt>
                <c:pt idx="14">
                  <c:v>BT</c:v>
                </c:pt>
                <c:pt idx="15">
                  <c:v>Alcatel</c:v>
                </c:pt>
              </c:strCache>
            </c:strRef>
          </c:cat>
          <c:val>
            <c:numRef>
              <c:f>Sheet1!$B$2:$B$17</c:f>
              <c:numCache>
                <c:formatCode>General</c:formatCode>
                <c:ptCount val="16"/>
                <c:pt idx="0">
                  <c:v>19</c:v>
                </c:pt>
                <c:pt idx="1">
                  <c:v>4</c:v>
                </c:pt>
                <c:pt idx="2">
                  <c:v>23</c:v>
                </c:pt>
                <c:pt idx="3">
                  <c:v>12</c:v>
                </c:pt>
                <c:pt idx="4">
                  <c:v>6</c:v>
                </c:pt>
                <c:pt idx="5">
                  <c:v>3.5</c:v>
                </c:pt>
                <c:pt idx="6">
                  <c:v>4</c:v>
                </c:pt>
                <c:pt idx="7">
                  <c:v>3</c:v>
                </c:pt>
                <c:pt idx="8">
                  <c:v>16</c:v>
                </c:pt>
                <c:pt idx="9">
                  <c:v>34</c:v>
                </c:pt>
                <c:pt idx="10">
                  <c:v>18</c:v>
                </c:pt>
                <c:pt idx="11">
                  <c:v>13</c:v>
                </c:pt>
                <c:pt idx="12">
                  <c:v>12</c:v>
                </c:pt>
                <c:pt idx="13">
                  <c:v>26</c:v>
                </c:pt>
                <c:pt idx="14">
                  <c:v>5</c:v>
                </c:pt>
                <c:pt idx="15">
                  <c:v>4</c:v>
                </c:pt>
              </c:numCache>
            </c:numRef>
          </c:val>
          <c:extLst>
            <c:ext xmlns:c16="http://schemas.microsoft.com/office/drawing/2014/chart" uri="{C3380CC4-5D6E-409C-BE32-E72D297353CC}">
              <c16:uniqueId val="{00000000-54F3-9D44-AF2D-2522F1D242F6}"/>
            </c:ext>
          </c:extLst>
        </c:ser>
        <c:ser>
          <c:idx val="1"/>
          <c:order val="1"/>
          <c:tx>
            <c:strRef>
              <c:f>Sheet1!$C$1</c:f>
              <c:strCache>
                <c:ptCount val="1"/>
                <c:pt idx="0">
                  <c:v>Actual</c:v>
                </c:pt>
              </c:strCache>
            </c:strRef>
          </c:tx>
          <c:spPr>
            <a:solidFill>
              <a:srgbClr val="FF0000"/>
            </a:solidFill>
          </c:spPr>
          <c:invertIfNegative val="0"/>
          <c:cat>
            <c:strRef>
              <c:f>Sheet1!$A$2:$A$17</c:f>
              <c:strCache>
                <c:ptCount val="16"/>
                <c:pt idx="0">
                  <c:v>Capgemini</c:v>
                </c:pt>
                <c:pt idx="1">
                  <c:v>Unisys</c:v>
                </c:pt>
                <c:pt idx="2">
                  <c:v>Cognos</c:v>
                </c:pt>
                <c:pt idx="3">
                  <c:v>Cognos</c:v>
                </c:pt>
                <c:pt idx="4">
                  <c:v>Oracle</c:v>
                </c:pt>
                <c:pt idx="5">
                  <c:v>Micro Focus</c:v>
                </c:pt>
                <c:pt idx="6">
                  <c:v>Siemens AG</c:v>
                </c:pt>
                <c:pt idx="7">
                  <c:v>APC</c:v>
                </c:pt>
                <c:pt idx="8">
                  <c:v>Chordiant</c:v>
                </c:pt>
                <c:pt idx="9">
                  <c:v>Capgemini</c:v>
                </c:pt>
                <c:pt idx="10">
                  <c:v>Capgemini</c:v>
                </c:pt>
                <c:pt idx="11">
                  <c:v>Unisys</c:v>
                </c:pt>
                <c:pt idx="12">
                  <c:v>BT</c:v>
                </c:pt>
                <c:pt idx="13">
                  <c:v>HP</c:v>
                </c:pt>
                <c:pt idx="14">
                  <c:v>BT</c:v>
                </c:pt>
                <c:pt idx="15">
                  <c:v>Alcatel</c:v>
                </c:pt>
              </c:strCache>
            </c:strRef>
          </c:cat>
          <c:val>
            <c:numRef>
              <c:f>Sheet1!$C$2:$C$17</c:f>
              <c:numCache>
                <c:formatCode>General</c:formatCode>
                <c:ptCount val="16"/>
                <c:pt idx="0">
                  <c:v>51</c:v>
                </c:pt>
                <c:pt idx="1">
                  <c:v>6</c:v>
                </c:pt>
                <c:pt idx="2">
                  <c:v>69</c:v>
                </c:pt>
                <c:pt idx="3" formatCode="[$€-2]\ #,##0;[Red]\-[$€-2]\ #,##0">
                  <c:v>42</c:v>
                </c:pt>
                <c:pt idx="4" formatCode="[$€-2]\ #,##0.00;[Red]\-[$€-2]\ #,##0.00">
                  <c:v>23</c:v>
                </c:pt>
                <c:pt idx="5" formatCode="&quot;£&quot;#,##0.00_);[Red]\(&quot;£&quot;#,##0.00\)">
                  <c:v>17</c:v>
                </c:pt>
                <c:pt idx="6" formatCode="[$€-2]\ #,##0.00;[Red]\-[$€-2]\ #,##0.00">
                  <c:v>16</c:v>
                </c:pt>
                <c:pt idx="7">
                  <c:v>8</c:v>
                </c:pt>
                <c:pt idx="8">
                  <c:v>80</c:v>
                </c:pt>
                <c:pt idx="9">
                  <c:v>61</c:v>
                </c:pt>
                <c:pt idx="10">
                  <c:v>83</c:v>
                </c:pt>
                <c:pt idx="11">
                  <c:v>18</c:v>
                </c:pt>
                <c:pt idx="12">
                  <c:v>15.5</c:v>
                </c:pt>
                <c:pt idx="13">
                  <c:v>41</c:v>
                </c:pt>
                <c:pt idx="14">
                  <c:v>30</c:v>
                </c:pt>
                <c:pt idx="15">
                  <c:v>7.5</c:v>
                </c:pt>
              </c:numCache>
            </c:numRef>
          </c:val>
          <c:extLst>
            <c:ext xmlns:c16="http://schemas.microsoft.com/office/drawing/2014/chart" uri="{C3380CC4-5D6E-409C-BE32-E72D297353CC}">
              <c16:uniqueId val="{00000001-54F3-9D44-AF2D-2522F1D242F6}"/>
            </c:ext>
          </c:extLst>
        </c:ser>
        <c:dLbls>
          <c:showLegendKey val="0"/>
          <c:showVal val="0"/>
          <c:showCatName val="0"/>
          <c:showSerName val="0"/>
          <c:showPercent val="0"/>
          <c:showBubbleSize val="0"/>
        </c:dLbls>
        <c:gapWidth val="150"/>
        <c:axId val="50792704"/>
        <c:axId val="50803072"/>
      </c:barChart>
      <c:catAx>
        <c:axId val="50792704"/>
        <c:scaling>
          <c:orientation val="minMax"/>
        </c:scaling>
        <c:delete val="0"/>
        <c:axPos val="b"/>
        <c:title>
          <c:tx>
            <c:rich>
              <a:bodyPr/>
              <a:lstStyle/>
              <a:p>
                <a:pPr>
                  <a:defRPr sz="1200"/>
                </a:pPr>
                <a:r>
                  <a:rPr lang="en-US" sz="1200" dirty="0"/>
                  <a:t>Client Commissioning the Optimisation</a:t>
                </a:r>
              </a:p>
            </c:rich>
          </c:tx>
          <c:overlay val="0"/>
        </c:title>
        <c:numFmt formatCode="General" sourceLinked="0"/>
        <c:majorTickMark val="out"/>
        <c:minorTickMark val="none"/>
        <c:tickLblPos val="nextTo"/>
        <c:txPr>
          <a:bodyPr/>
          <a:lstStyle/>
          <a:p>
            <a:pPr>
              <a:defRPr sz="1200"/>
            </a:pPr>
            <a:endParaRPr lang="en-US"/>
          </a:p>
        </c:txPr>
        <c:crossAx val="50803072"/>
        <c:crosses val="autoZero"/>
        <c:auto val="1"/>
        <c:lblAlgn val="ctr"/>
        <c:lblOffset val="100"/>
        <c:noMultiLvlLbl val="0"/>
      </c:catAx>
      <c:valAx>
        <c:axId val="50803072"/>
        <c:scaling>
          <c:orientation val="minMax"/>
        </c:scaling>
        <c:delete val="1"/>
        <c:axPos val="l"/>
        <c:majorGridlines/>
        <c:title>
          <c:tx>
            <c:rich>
              <a:bodyPr rot="-5400000" vert="horz"/>
              <a:lstStyle/>
              <a:p>
                <a:pPr>
                  <a:defRPr sz="1200"/>
                </a:pPr>
                <a:r>
                  <a:rPr lang="en-US" sz="1200" dirty="0"/>
                  <a:t>Value of the Alliance</a:t>
                </a:r>
              </a:p>
            </c:rich>
          </c:tx>
          <c:overlay val="0"/>
        </c:title>
        <c:numFmt formatCode="General" sourceLinked="1"/>
        <c:majorTickMark val="out"/>
        <c:minorTickMark val="none"/>
        <c:tickLblPos val="nextTo"/>
        <c:crossAx val="50792704"/>
        <c:crosses val="autoZero"/>
        <c:crossBetween val="between"/>
      </c:valAx>
    </c:plotArea>
    <c:legend>
      <c:legendPos val="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58205689277898E-2"/>
          <c:y val="9.4623655913978505E-2"/>
          <c:w val="0.95185995623632402"/>
          <c:h val="0.78709677419354895"/>
        </c:manualLayout>
      </c:layout>
      <c:barChart>
        <c:barDir val="col"/>
        <c:grouping val="clustered"/>
        <c:varyColors val="0"/>
        <c:ser>
          <c:idx val="0"/>
          <c:order val="0"/>
          <c:tx>
            <c:strRef>
              <c:f>Sheet1!$A$2</c:f>
              <c:strCache>
                <c:ptCount val="1"/>
                <c:pt idx="0">
                  <c:v>After</c:v>
                </c:pt>
              </c:strCache>
            </c:strRef>
          </c:tx>
          <c:spPr>
            <a:solidFill>
              <a:schemeClr val="accent1"/>
            </a:solidFill>
            <a:ln w="25236">
              <a:solidFill>
                <a:srgbClr val="FFFFFF"/>
              </a:solidFill>
              <a:prstDash val="solid"/>
            </a:ln>
          </c:spPr>
          <c:invertIfNegative val="0"/>
          <c:dPt>
            <c:idx val="3"/>
            <c:invertIfNegative val="0"/>
            <c:bubble3D val="0"/>
            <c:spPr>
              <a:solidFill>
                <a:srgbClr val="808080"/>
              </a:solidFill>
              <a:ln w="25236">
                <a:solidFill>
                  <a:srgbClr val="FFFFFF"/>
                </a:solidFill>
                <a:prstDash val="solid"/>
              </a:ln>
            </c:spPr>
            <c:extLst>
              <c:ext xmlns:c16="http://schemas.microsoft.com/office/drawing/2014/chart" uri="{C3380CC4-5D6E-409C-BE32-E72D297353CC}">
                <c16:uniqueId val="{00000001-BB1F-284D-A00A-3F5299B81BB7}"/>
              </c:ext>
            </c:extLst>
          </c:dPt>
          <c:dLbls>
            <c:numFmt formatCode="0" sourceLinked="0"/>
            <c:spPr>
              <a:noFill/>
              <a:ln w="25236">
                <a:noFill/>
              </a:ln>
            </c:spPr>
            <c:txPr>
              <a:bodyPr/>
              <a:lstStyle/>
              <a:p>
                <a:pPr>
                  <a:defRPr sz="1788" b="1" i="0" u="none" strike="noStrike"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2002</c:v>
                </c:pt>
                <c:pt idx="1">
                  <c:v>2004</c:v>
                </c:pt>
                <c:pt idx="2">
                  <c:v>2008</c:v>
                </c:pt>
                <c:pt idx="3">
                  <c:v>Average</c:v>
                </c:pt>
              </c:strCache>
            </c:strRef>
          </c:cat>
          <c:val>
            <c:numRef>
              <c:f>Sheet1!$B$2:$E$2</c:f>
              <c:numCache>
                <c:formatCode>General</c:formatCode>
                <c:ptCount val="4"/>
                <c:pt idx="0">
                  <c:v>65</c:v>
                </c:pt>
                <c:pt idx="1">
                  <c:v>70</c:v>
                </c:pt>
                <c:pt idx="2">
                  <c:v>72</c:v>
                </c:pt>
                <c:pt idx="3">
                  <c:v>65</c:v>
                </c:pt>
              </c:numCache>
            </c:numRef>
          </c:val>
          <c:extLst>
            <c:ext xmlns:c16="http://schemas.microsoft.com/office/drawing/2014/chart" uri="{C3380CC4-5D6E-409C-BE32-E72D297353CC}">
              <c16:uniqueId val="{00000002-BB1F-284D-A00A-3F5299B81BB7}"/>
            </c:ext>
          </c:extLst>
        </c:ser>
        <c:ser>
          <c:idx val="1"/>
          <c:order val="1"/>
          <c:tx>
            <c:strRef>
              <c:f>Sheet1!$A$3</c:f>
              <c:strCache>
                <c:ptCount val="1"/>
                <c:pt idx="0">
                  <c:v>Before</c:v>
                </c:pt>
              </c:strCache>
            </c:strRef>
          </c:tx>
          <c:spPr>
            <a:solidFill>
              <a:schemeClr val="hlink"/>
            </a:solidFill>
            <a:ln w="25236">
              <a:solidFill>
                <a:srgbClr val="FFFFFF"/>
              </a:solidFill>
              <a:prstDash val="solid"/>
            </a:ln>
          </c:spPr>
          <c:invertIfNegative val="0"/>
          <c:dPt>
            <c:idx val="3"/>
            <c:invertIfNegative val="0"/>
            <c:bubble3D val="0"/>
            <c:spPr>
              <a:solidFill>
                <a:srgbClr val="C0C0C0"/>
              </a:solidFill>
              <a:ln w="25236">
                <a:solidFill>
                  <a:srgbClr val="FFFFFF"/>
                </a:solidFill>
                <a:prstDash val="solid"/>
              </a:ln>
            </c:spPr>
            <c:extLst>
              <c:ext xmlns:c16="http://schemas.microsoft.com/office/drawing/2014/chart" uri="{C3380CC4-5D6E-409C-BE32-E72D297353CC}">
                <c16:uniqueId val="{00000004-BB1F-284D-A00A-3F5299B81BB7}"/>
              </c:ext>
            </c:extLst>
          </c:dPt>
          <c:dLbls>
            <c:numFmt formatCode="0" sourceLinked="0"/>
            <c:spPr>
              <a:noFill/>
              <a:ln w="25236">
                <a:noFill/>
              </a:ln>
            </c:spPr>
            <c:txPr>
              <a:bodyPr/>
              <a:lstStyle/>
              <a:p>
                <a:pPr>
                  <a:defRPr sz="1714" b="1" i="0" u="none" strike="noStrike"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2002</c:v>
                </c:pt>
                <c:pt idx="1">
                  <c:v>2004</c:v>
                </c:pt>
                <c:pt idx="2">
                  <c:v>2008</c:v>
                </c:pt>
                <c:pt idx="3">
                  <c:v>Average</c:v>
                </c:pt>
              </c:strCache>
            </c:strRef>
          </c:cat>
          <c:val>
            <c:numRef>
              <c:f>Sheet1!$B$3:$E$3</c:f>
              <c:numCache>
                <c:formatCode>General</c:formatCode>
                <c:ptCount val="4"/>
                <c:pt idx="0">
                  <c:v>12</c:v>
                </c:pt>
                <c:pt idx="1">
                  <c:v>15</c:v>
                </c:pt>
                <c:pt idx="2">
                  <c:v>23</c:v>
                </c:pt>
                <c:pt idx="3">
                  <c:v>25</c:v>
                </c:pt>
              </c:numCache>
            </c:numRef>
          </c:val>
          <c:extLst>
            <c:ext xmlns:c16="http://schemas.microsoft.com/office/drawing/2014/chart" uri="{C3380CC4-5D6E-409C-BE32-E72D297353CC}">
              <c16:uniqueId val="{00000005-BB1F-284D-A00A-3F5299B81BB7}"/>
            </c:ext>
          </c:extLst>
        </c:ser>
        <c:dLbls>
          <c:showLegendKey val="0"/>
          <c:showVal val="0"/>
          <c:showCatName val="0"/>
          <c:showSerName val="0"/>
          <c:showPercent val="0"/>
          <c:showBubbleSize val="0"/>
        </c:dLbls>
        <c:gapWidth val="80"/>
        <c:overlap val="-20"/>
        <c:axId val="50517888"/>
        <c:axId val="50519424"/>
      </c:barChart>
      <c:catAx>
        <c:axId val="50517888"/>
        <c:scaling>
          <c:orientation val="minMax"/>
        </c:scaling>
        <c:delete val="0"/>
        <c:axPos val="b"/>
        <c:numFmt formatCode="General" sourceLinked="1"/>
        <c:majorTickMark val="none"/>
        <c:minorTickMark val="none"/>
        <c:tickLblPos val="nextTo"/>
        <c:spPr>
          <a:ln w="25236">
            <a:solidFill>
              <a:srgbClr val="C0C0C0"/>
            </a:solidFill>
            <a:prstDash val="solid"/>
          </a:ln>
        </c:spPr>
        <c:txPr>
          <a:bodyPr rot="0" vert="horz"/>
          <a:lstStyle/>
          <a:p>
            <a:pPr>
              <a:defRPr sz="1590" b="1" i="0" u="none" strike="noStrike" baseline="0">
                <a:solidFill>
                  <a:schemeClr val="tx1"/>
                </a:solidFill>
                <a:latin typeface="Arial"/>
                <a:ea typeface="Arial"/>
                <a:cs typeface="Arial"/>
              </a:defRPr>
            </a:pPr>
            <a:endParaRPr lang="en-US"/>
          </a:p>
        </c:txPr>
        <c:crossAx val="50519424"/>
        <c:crosses val="autoZero"/>
        <c:auto val="1"/>
        <c:lblAlgn val="ctr"/>
        <c:lblOffset val="20"/>
        <c:tickLblSkip val="1"/>
        <c:tickMarkSkip val="1"/>
        <c:noMultiLvlLbl val="0"/>
      </c:catAx>
      <c:valAx>
        <c:axId val="50519424"/>
        <c:scaling>
          <c:orientation val="minMax"/>
          <c:max val="80"/>
        </c:scaling>
        <c:delete val="0"/>
        <c:axPos val="l"/>
        <c:majorGridlines>
          <c:spPr>
            <a:ln w="12618">
              <a:solidFill>
                <a:srgbClr val="C0C0C0"/>
              </a:solidFill>
              <a:prstDash val="solid"/>
            </a:ln>
          </c:spPr>
        </c:majorGridlines>
        <c:numFmt formatCode="General" sourceLinked="1"/>
        <c:majorTickMark val="out"/>
        <c:minorTickMark val="none"/>
        <c:tickLblPos val="none"/>
        <c:spPr>
          <a:ln w="9464">
            <a:noFill/>
          </a:ln>
        </c:spPr>
        <c:crossAx val="50517888"/>
        <c:crosses val="autoZero"/>
        <c:crossBetween val="between"/>
        <c:majorUnit val="20"/>
      </c:valAx>
      <c:spPr>
        <a:noFill/>
        <a:ln w="25236">
          <a:noFill/>
        </a:ln>
      </c:spPr>
    </c:plotArea>
    <c:legend>
      <c:legendPos val="t"/>
      <c:layout>
        <c:manualLayout>
          <c:xMode val="edge"/>
          <c:yMode val="edge"/>
          <c:x val="0"/>
          <c:y val="0"/>
          <c:w val="0.75273522975929996"/>
          <c:h val="9.0322580645161299E-2"/>
        </c:manualLayout>
      </c:layout>
      <c:overlay val="0"/>
      <c:spPr>
        <a:noFill/>
        <a:ln w="25236">
          <a:noFill/>
        </a:ln>
      </c:spPr>
      <c:txPr>
        <a:bodyPr/>
        <a:lstStyle/>
        <a:p>
          <a:pPr>
            <a:defRPr sz="1461"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292" b="1" i="0" u="none" strike="noStrike" baseline="0">
          <a:solidFill>
            <a:schemeClr val="tx1"/>
          </a:solidFill>
          <a:latin typeface="MS P????"/>
          <a:ea typeface="MS P????"/>
          <a:cs typeface="MS P????"/>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noProof="1">
                <a:latin typeface="Times New Roman" pitchFamily="18" charset="0"/>
              </a:defRPr>
            </a:lvl1pPr>
          </a:lstStyle>
          <a:p>
            <a:endParaRPr lang="en-US"/>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noProof="1">
                <a:latin typeface="Times New Roman" pitchFamily="18" charset="0"/>
              </a:defRPr>
            </a:lvl1pPr>
          </a:lstStyle>
          <a:p>
            <a:endParaRPr lang="de-DE"/>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noProof="1">
                <a:latin typeface="Times New Roman" pitchFamily="18" charset="0"/>
              </a:defRPr>
            </a:lvl1pPr>
          </a:lstStyle>
          <a:p>
            <a:endParaRPr lang="en-U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noProof="1">
                <a:latin typeface="Times New Roman" pitchFamily="18" charset="0"/>
              </a:defRPr>
            </a:lvl1pPr>
          </a:lstStyle>
          <a:p>
            <a:fld id="{BEF75F80-1AA8-4470-9EBC-ABAF1F83C74D}" type="slidenum">
              <a:rPr/>
              <a:pPr/>
              <a:t>‹#›</a:t>
            </a:fld>
            <a:endParaRPr lang="en-US"/>
          </a:p>
        </p:txBody>
      </p:sp>
    </p:spTree>
    <p:extLst>
      <p:ext uri="{BB962C8B-B14F-4D97-AF65-F5344CB8AC3E}">
        <p14:creationId xmlns:p14="http://schemas.microsoft.com/office/powerpoint/2010/main" val="204379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de-DE"/>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154CA784-C8C9-41B0-B63A-E56F5DEDA82E}" type="slidenum">
              <a:rPr lang="de-DE"/>
              <a:pPr/>
              <a:t>‹#›</a:t>
            </a:fld>
            <a:endParaRPr lang="de-DE"/>
          </a:p>
        </p:txBody>
      </p:sp>
    </p:spTree>
    <p:extLst>
      <p:ext uri="{BB962C8B-B14F-4D97-AF65-F5344CB8AC3E}">
        <p14:creationId xmlns:p14="http://schemas.microsoft.com/office/powerpoint/2010/main" val="6058294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D0CD9F3-29E3-4353-A91E-CC2F955261EF}" type="slidenum">
              <a:rPr lang="de-DE"/>
              <a:pPr/>
              <a:t>1</a:t>
            </a:fld>
            <a:endParaRPr lang="de-DE"/>
          </a:p>
        </p:txBody>
      </p:sp>
      <p:sp>
        <p:nvSpPr>
          <p:cNvPr id="84994"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44D2951-A025-4232-B340-683606620FBB}" type="slidenum">
              <a:rPr lang="en-GB" sz="1300"/>
              <a:pPr algn="r" defTabSz="947738"/>
              <a:t>1</a:t>
            </a:fld>
            <a:endParaRPr lang="en-GB" sz="1300"/>
          </a:p>
        </p:txBody>
      </p:sp>
      <p:sp>
        <p:nvSpPr>
          <p:cNvPr id="84995" name="Rectangle 2"/>
          <p:cNvSpPr>
            <a:spLocks noGrp="1" noRot="1" noChangeAspect="1" noChangeArrowheads="1" noTextEdit="1"/>
          </p:cNvSpPr>
          <p:nvPr>
            <p:ph type="sldImg"/>
          </p:nvPr>
        </p:nvSpPr>
        <p:spPr>
          <a:xfrm>
            <a:off x="1143000" y="685800"/>
            <a:ext cx="4573588" cy="3430588"/>
          </a:xfrm>
          <a:ln/>
        </p:spPr>
      </p:sp>
      <p:sp>
        <p:nvSpPr>
          <p:cNvPr id="84996" name="Rectangle 3"/>
          <p:cNvSpPr>
            <a:spLocks noGrp="1" noChangeArrowheads="1"/>
          </p:cNvSpPr>
          <p:nvPr>
            <p:ph type="body" idx="1"/>
          </p:nvPr>
        </p:nvSpPr>
        <p:spPr>
          <a:xfrm>
            <a:off x="914400" y="4343400"/>
            <a:ext cx="5029200" cy="4114800"/>
          </a:xfrm>
        </p:spPr>
        <p:txBody>
          <a:bodyPr lIns="94824" tIns="47416" rIns="94824" bIns="47416"/>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908EA-C4F1-4C13-9004-3F00A8166065}" type="slidenum">
              <a:rPr lang="de-DE"/>
              <a:pPr/>
              <a:t>14</a:t>
            </a:fld>
            <a:endParaRPr lang="de-DE"/>
          </a:p>
        </p:txBody>
      </p:sp>
      <p:sp>
        <p:nvSpPr>
          <p:cNvPr id="123906" name="Rectangle 2"/>
          <p:cNvSpPr>
            <a:spLocks noGrp="1" noRot="1" noChangeAspect="1" noChangeArrowheads="1" noTextEdit="1"/>
          </p:cNvSpPr>
          <p:nvPr>
            <p:ph type="sldImg"/>
          </p:nvPr>
        </p:nvSpPr>
        <p:spPr>
          <a:xfrm>
            <a:off x="1143000" y="685800"/>
            <a:ext cx="4573588" cy="3430588"/>
          </a:xfrm>
          <a:ln/>
        </p:spPr>
      </p:sp>
      <p:sp>
        <p:nvSpPr>
          <p:cNvPr id="123907" name="Rectangle 3"/>
          <p:cNvSpPr>
            <a:spLocks noGrp="1" noChangeArrowheads="1"/>
          </p:cNvSpPr>
          <p:nvPr>
            <p:ph type="body" idx="1"/>
          </p:nvPr>
        </p:nvSpPr>
        <p:spPr>
          <a:xfrm>
            <a:off x="914400" y="4343400"/>
            <a:ext cx="5029200" cy="4114800"/>
          </a:xfrm>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81F5E-A8B7-4E40-A50F-986B43A88B0C}" type="slidenum">
              <a:rPr lang="de-DE"/>
              <a:pPr/>
              <a:t>16</a:t>
            </a:fld>
            <a:endParaRPr lang="de-DE"/>
          </a:p>
        </p:txBody>
      </p:sp>
      <p:sp>
        <p:nvSpPr>
          <p:cNvPr id="117762" name="Rectangle 2"/>
          <p:cNvSpPr>
            <a:spLocks noGrp="1" noRot="1" noChangeAspect="1" noChangeArrowheads="1" noTextEdit="1"/>
          </p:cNvSpPr>
          <p:nvPr>
            <p:ph type="sldImg"/>
          </p:nvPr>
        </p:nvSpPr>
        <p:spPr>
          <a:xfrm>
            <a:off x="317500" y="-12700"/>
            <a:ext cx="6226175" cy="4668838"/>
          </a:xfrm>
          <a:ln/>
        </p:spPr>
      </p:sp>
      <p:sp>
        <p:nvSpPr>
          <p:cNvPr id="117763" name="Rectangle 3"/>
          <p:cNvSpPr>
            <a:spLocks noGrp="1" noChangeArrowheads="1"/>
          </p:cNvSpPr>
          <p:nvPr>
            <p:ph type="body" idx="1"/>
          </p:nvPr>
        </p:nvSpPr>
        <p:spPr>
          <a:xfrm>
            <a:off x="249238" y="4883150"/>
            <a:ext cx="6430962" cy="3767138"/>
          </a:xfrm>
          <a:ln/>
        </p:spPr>
        <p:txBody>
          <a:bodyPr lIns="89715" tIns="44860" rIns="89715" bIns="44860"/>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AC731-5962-44C9-982E-D25254D4C9B3}" type="slidenum">
              <a:rPr lang="de-DE"/>
              <a:pPr/>
              <a:t>2</a:t>
            </a:fld>
            <a:endParaRPr lang="de-DE"/>
          </a:p>
        </p:txBody>
      </p:sp>
      <p:sp>
        <p:nvSpPr>
          <p:cNvPr id="91138" name="Rectangle 2"/>
          <p:cNvSpPr>
            <a:spLocks noGrp="1" noRot="1" noChangeAspect="1" noChangeArrowheads="1" noTextEdit="1"/>
          </p:cNvSpPr>
          <p:nvPr>
            <p:ph type="sldImg"/>
          </p:nvPr>
        </p:nvSpPr>
        <p:spPr>
          <a:xfrm>
            <a:off x="1143000" y="685800"/>
            <a:ext cx="4573588" cy="3430588"/>
          </a:xfrm>
          <a:ln/>
        </p:spPr>
      </p:sp>
      <p:sp>
        <p:nvSpPr>
          <p:cNvPr id="91139" name="Rectangle 3"/>
          <p:cNvSpPr>
            <a:spLocks noGrp="1" noChangeArrowheads="1"/>
          </p:cNvSpPr>
          <p:nvPr>
            <p:ph type="body" idx="1"/>
          </p:nvPr>
        </p:nvSpPr>
        <p:spPr>
          <a:xfrm>
            <a:off x="914400" y="4343400"/>
            <a:ext cx="5029200" cy="4114800"/>
          </a:xfrm>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38B04D-ECC3-4CA0-9A49-EAD6E5BA8CEB}" type="slidenum">
              <a:rPr lang="de-DE"/>
              <a:pPr/>
              <a:t>3</a:t>
            </a:fld>
            <a:endParaRPr lang="de-DE"/>
          </a:p>
        </p:txBody>
      </p:sp>
      <p:sp>
        <p:nvSpPr>
          <p:cNvPr id="101378" name="Rectangle 2"/>
          <p:cNvSpPr>
            <a:spLocks noGrp="1" noRot="1" noChangeAspect="1" noChangeArrowheads="1" noTextEdit="1"/>
          </p:cNvSpPr>
          <p:nvPr>
            <p:ph type="sldImg"/>
          </p:nvPr>
        </p:nvSpPr>
        <p:spPr>
          <a:xfrm>
            <a:off x="1143000" y="685800"/>
            <a:ext cx="4573588" cy="3430588"/>
          </a:xfrm>
          <a:ln/>
        </p:spPr>
      </p:sp>
      <p:sp>
        <p:nvSpPr>
          <p:cNvPr id="101379" name="Rectangle 3"/>
          <p:cNvSpPr>
            <a:spLocks noGrp="1" noChangeArrowheads="1"/>
          </p:cNvSpPr>
          <p:nvPr>
            <p:ph type="body" idx="1"/>
          </p:nvPr>
        </p:nvSpPr>
        <p:spPr>
          <a:xfrm>
            <a:off x="914400" y="4343400"/>
            <a:ext cx="5029200" cy="4114800"/>
          </a:xfrm>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13E5B-0EDD-4110-802F-E51F089F06BB}" type="slidenum">
              <a:rPr lang="de-DE"/>
              <a:pPr/>
              <a:t>5</a:t>
            </a:fld>
            <a:endParaRPr lang="de-DE"/>
          </a:p>
        </p:txBody>
      </p:sp>
      <p:sp>
        <p:nvSpPr>
          <p:cNvPr id="97282" name="Rectangle 2"/>
          <p:cNvSpPr>
            <a:spLocks noGrp="1" noRot="1" noChangeAspect="1" noChangeArrowheads="1" noTextEdit="1"/>
          </p:cNvSpPr>
          <p:nvPr>
            <p:ph type="sldImg"/>
          </p:nvPr>
        </p:nvSpPr>
        <p:spPr>
          <a:xfrm>
            <a:off x="317500" y="-12700"/>
            <a:ext cx="6226175" cy="4668838"/>
          </a:xfrm>
          <a:ln/>
        </p:spPr>
      </p:sp>
      <p:sp>
        <p:nvSpPr>
          <p:cNvPr id="97283" name="Rectangle 3"/>
          <p:cNvSpPr>
            <a:spLocks noGrp="1" noChangeArrowheads="1"/>
          </p:cNvSpPr>
          <p:nvPr>
            <p:ph type="body" idx="1"/>
          </p:nvPr>
        </p:nvSpPr>
        <p:spPr>
          <a:xfrm>
            <a:off x="249238" y="4883150"/>
            <a:ext cx="6430962" cy="3767138"/>
          </a:xfrm>
          <a:ln/>
        </p:spPr>
        <p:txBody>
          <a:bodyPr lIns="89715" tIns="44860" rIns="89715" bIns="44860"/>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116B2A-54A2-4B2A-861E-DA9F13F5D248}" type="slidenum">
              <a:rPr lang="de-DE"/>
              <a:pPr/>
              <a:t>6</a:t>
            </a:fld>
            <a:endParaRPr lang="de-DE"/>
          </a:p>
        </p:txBody>
      </p:sp>
      <p:sp>
        <p:nvSpPr>
          <p:cNvPr id="130050" name="Rectangle 2"/>
          <p:cNvSpPr>
            <a:spLocks noGrp="1" noRot="1" noChangeAspect="1" noChangeArrowheads="1" noTextEdit="1"/>
          </p:cNvSpPr>
          <p:nvPr>
            <p:ph type="sldImg"/>
          </p:nvPr>
        </p:nvSpPr>
        <p:spPr>
          <a:xfrm>
            <a:off x="317500" y="-12700"/>
            <a:ext cx="6226175" cy="4668838"/>
          </a:xfrm>
          <a:ln/>
        </p:spPr>
      </p:sp>
      <p:sp>
        <p:nvSpPr>
          <p:cNvPr id="130051" name="Rectangle 3"/>
          <p:cNvSpPr>
            <a:spLocks noGrp="1" noChangeArrowheads="1"/>
          </p:cNvSpPr>
          <p:nvPr>
            <p:ph type="body" idx="1"/>
          </p:nvPr>
        </p:nvSpPr>
        <p:spPr>
          <a:xfrm>
            <a:off x="249238" y="4883150"/>
            <a:ext cx="6430962" cy="3767138"/>
          </a:xfrm>
          <a:ln/>
        </p:spPr>
        <p:txBody>
          <a:bodyPr lIns="89715" tIns="44860" rIns="89715" bIns="44860"/>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0CF58-A044-496B-BEE7-4790A798A778}" type="slidenum">
              <a:rPr lang="de-DE"/>
              <a:pPr/>
              <a:t>7</a:t>
            </a:fld>
            <a:endParaRPr lang="de-DE"/>
          </a:p>
        </p:txBody>
      </p:sp>
      <p:sp>
        <p:nvSpPr>
          <p:cNvPr id="99330" name="Rectangle 2"/>
          <p:cNvSpPr>
            <a:spLocks noGrp="1" noRot="1" noChangeAspect="1" noChangeArrowheads="1" noTextEdit="1"/>
          </p:cNvSpPr>
          <p:nvPr>
            <p:ph type="sldImg"/>
          </p:nvPr>
        </p:nvSpPr>
        <p:spPr>
          <a:xfrm>
            <a:off x="1143000" y="685800"/>
            <a:ext cx="4573588" cy="3430588"/>
          </a:xfrm>
          <a:ln/>
        </p:spPr>
      </p:sp>
      <p:sp>
        <p:nvSpPr>
          <p:cNvPr id="99331" name="Rectangle 3"/>
          <p:cNvSpPr>
            <a:spLocks noGrp="1" noChangeArrowheads="1"/>
          </p:cNvSpPr>
          <p:nvPr>
            <p:ph type="body" idx="1"/>
          </p:nvPr>
        </p:nvSpPr>
        <p:spPr>
          <a:xfrm>
            <a:off x="914400" y="4343400"/>
            <a:ext cx="5029200" cy="4114800"/>
          </a:xfrm>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0CF58-A044-496B-BEE7-4790A798A778}" type="slidenum">
              <a:rPr lang="de-DE"/>
              <a:pPr/>
              <a:t>8</a:t>
            </a:fld>
            <a:endParaRPr lang="de-DE"/>
          </a:p>
        </p:txBody>
      </p:sp>
      <p:sp>
        <p:nvSpPr>
          <p:cNvPr id="99330" name="Rectangle 2"/>
          <p:cNvSpPr>
            <a:spLocks noGrp="1" noRot="1" noChangeAspect="1" noChangeArrowheads="1" noTextEdit="1"/>
          </p:cNvSpPr>
          <p:nvPr>
            <p:ph type="sldImg"/>
          </p:nvPr>
        </p:nvSpPr>
        <p:spPr>
          <a:xfrm>
            <a:off x="1143000" y="685800"/>
            <a:ext cx="4573588" cy="3430588"/>
          </a:xfrm>
          <a:ln/>
        </p:spPr>
      </p:sp>
      <p:sp>
        <p:nvSpPr>
          <p:cNvPr id="99331" name="Rectangle 3"/>
          <p:cNvSpPr>
            <a:spLocks noGrp="1" noChangeArrowheads="1"/>
          </p:cNvSpPr>
          <p:nvPr>
            <p:ph type="body" idx="1"/>
          </p:nvPr>
        </p:nvSpPr>
        <p:spPr>
          <a:xfrm>
            <a:off x="914400" y="4343400"/>
            <a:ext cx="5029200" cy="4114800"/>
          </a:xfrm>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4A9AC-6A1F-43A6-B3FE-342AC2154AAE}" type="slidenum">
              <a:rPr lang="de-DE"/>
              <a:pPr/>
              <a:t>12</a:t>
            </a:fld>
            <a:endParaRPr lang="de-DE"/>
          </a:p>
        </p:txBody>
      </p:sp>
      <p:sp>
        <p:nvSpPr>
          <p:cNvPr id="105474" name="Rectangle 2"/>
          <p:cNvSpPr>
            <a:spLocks noGrp="1" noRot="1" noChangeAspect="1" noChangeArrowheads="1" noTextEdit="1"/>
          </p:cNvSpPr>
          <p:nvPr>
            <p:ph type="sldImg"/>
          </p:nvPr>
        </p:nvSpPr>
        <p:spPr>
          <a:xfrm>
            <a:off x="317500" y="-12700"/>
            <a:ext cx="6226175" cy="4668838"/>
          </a:xfrm>
          <a:ln/>
        </p:spPr>
      </p:sp>
      <p:sp>
        <p:nvSpPr>
          <p:cNvPr id="105475" name="Rectangle 3"/>
          <p:cNvSpPr>
            <a:spLocks noGrp="1" noChangeArrowheads="1"/>
          </p:cNvSpPr>
          <p:nvPr>
            <p:ph type="body" idx="1"/>
          </p:nvPr>
        </p:nvSpPr>
        <p:spPr>
          <a:xfrm>
            <a:off x="249238" y="4883150"/>
            <a:ext cx="6430962" cy="3767138"/>
          </a:xfrm>
          <a:ln/>
        </p:spPr>
        <p:txBody>
          <a:bodyPr lIns="89715" tIns="44860" rIns="89715" bIns="44860"/>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B51DD-6F45-4C92-B965-B39BF4D3FA9A}" type="slidenum">
              <a:rPr lang="de-DE"/>
              <a:pPr/>
              <a:t>13</a:t>
            </a:fld>
            <a:endParaRPr lang="de-DE"/>
          </a:p>
        </p:txBody>
      </p:sp>
      <p:sp>
        <p:nvSpPr>
          <p:cNvPr id="109570" name="Rectangle 2"/>
          <p:cNvSpPr>
            <a:spLocks noGrp="1" noRot="1" noChangeAspect="1" noChangeArrowheads="1" noTextEdit="1"/>
          </p:cNvSpPr>
          <p:nvPr>
            <p:ph type="sldImg"/>
          </p:nvPr>
        </p:nvSpPr>
        <p:spPr>
          <a:xfrm>
            <a:off x="317500" y="-12700"/>
            <a:ext cx="6226175" cy="4668838"/>
          </a:xfrm>
          <a:ln/>
        </p:spPr>
      </p:sp>
      <p:sp>
        <p:nvSpPr>
          <p:cNvPr id="109571" name="Rectangle 3"/>
          <p:cNvSpPr>
            <a:spLocks noGrp="1" noChangeArrowheads="1"/>
          </p:cNvSpPr>
          <p:nvPr>
            <p:ph type="body" idx="1"/>
          </p:nvPr>
        </p:nvSpPr>
        <p:spPr>
          <a:xfrm>
            <a:off x="249238" y="4883150"/>
            <a:ext cx="6430962" cy="3767138"/>
          </a:xfrm>
          <a:ln/>
        </p:spPr>
        <p:txBody>
          <a:bodyPr lIns="89715" tIns="44860" rIns="89715" bIns="44860"/>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2" name="Rectangle 7"/>
          <p:cNvSpPr>
            <a:spLocks noGrp="1" noChangeArrowheads="1"/>
          </p:cNvSpPr>
          <p:nvPr>
            <p:ph type="ctrTitle"/>
          </p:nvPr>
        </p:nvSpPr>
        <p:spPr>
          <a:xfrm>
            <a:off x="474663" y="3930650"/>
            <a:ext cx="4752975" cy="960438"/>
          </a:xfrm>
        </p:spPr>
        <p:txBody>
          <a:bodyPr anchor="t"/>
          <a:lstStyle>
            <a:lvl1pPr>
              <a:defRPr sz="3200"/>
            </a:lvl1pPr>
          </a:lstStyle>
          <a:p>
            <a:r>
              <a:rPr lang="en-US"/>
              <a:t>Click to edit Master title style</a:t>
            </a:r>
            <a:endParaRPr lang="de-DE" dirty="0"/>
          </a:p>
        </p:txBody>
      </p:sp>
      <p:sp>
        <p:nvSpPr>
          <p:cNvPr id="12298" name="Rectangle 12"/>
          <p:cNvSpPr>
            <a:spLocks noGrp="1" noChangeArrowheads="1"/>
          </p:cNvSpPr>
          <p:nvPr>
            <p:ph type="subTitle" idx="1"/>
          </p:nvPr>
        </p:nvSpPr>
        <p:spPr>
          <a:xfrm>
            <a:off x="473075" y="5072063"/>
            <a:ext cx="4768850" cy="869950"/>
          </a:xfrm>
        </p:spPr>
        <p:txBody>
          <a:bodyPr/>
          <a:lstStyle>
            <a:lvl1pPr marL="0" indent="0">
              <a:buFont typeface="Wingdings" pitchFamily="2" charset="2"/>
              <a:buNone/>
              <a:defRPr sz="2200" b="0"/>
            </a:lvl1pPr>
          </a:lstStyle>
          <a:p>
            <a:r>
              <a:rPr lang="en-US"/>
              <a:t>Click to edit Master subtitle style</a:t>
            </a:r>
            <a:endParaRPr lang="de-DE" dirty="0"/>
          </a:p>
        </p:txBody>
      </p:sp>
      <p:pic>
        <p:nvPicPr>
          <p:cNvPr id="8" name="Picture 7" descr="ABP_logo_lo res negative with strapline.png"/>
          <p:cNvPicPr>
            <a:picLocks noChangeAspect="1"/>
          </p:cNvPicPr>
          <p:nvPr userDrawn="1"/>
        </p:nvPicPr>
        <p:blipFill>
          <a:blip r:embed="rId3" cstate="print"/>
          <a:stretch>
            <a:fillRect/>
          </a:stretch>
        </p:blipFill>
        <p:spPr>
          <a:xfrm>
            <a:off x="530708" y="499237"/>
            <a:ext cx="3762375" cy="638175"/>
          </a:xfrm>
          <a:prstGeom prst="rect">
            <a:avLst/>
          </a:prstGeom>
        </p:spPr>
      </p:pic>
      <p:pic>
        <p:nvPicPr>
          <p:cNvPr id="5" name="Picture 4" descr="iStock_0_0.tmp"/>
          <p:cNvPicPr>
            <a:picLocks noChangeAspect="1"/>
          </p:cNvPicPr>
          <p:nvPr userDrawn="1"/>
        </p:nvPicPr>
        <p:blipFill>
          <a:blip r:embed="rId4" cstate="print"/>
          <a:srcRect l="23403"/>
          <a:stretch>
            <a:fillRect/>
          </a:stretch>
        </p:blipFill>
        <p:spPr>
          <a:xfrm>
            <a:off x="5642517" y="0"/>
            <a:ext cx="3503715" cy="6858000"/>
          </a:xfrm>
          <a:prstGeom prst="rect">
            <a:avLst/>
          </a:prstGeom>
        </p:spPr>
      </p:pic>
    </p:spTree>
  </p:cSld>
  <p:clrMapOvr>
    <a:masterClrMapping/>
  </p:clrMapOvr>
  <p:transition spd="med">
    <p:fade/>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de-DE"/>
              <a:t>Page </a:t>
            </a:r>
            <a:r>
              <a:rPr lang="de-DE">
                <a:sym typeface="Wingdings" pitchFamily="2" charset="2"/>
              </a:rPr>
              <a:t></a:t>
            </a:r>
            <a:r>
              <a:rPr lang="de-DE"/>
              <a:t> </a:t>
            </a:r>
            <a:fld id="{70C0478C-FB7D-4694-8D9B-02F7D3AEFB7B}" type="slidenum">
              <a:rPr lang="de-DE"/>
              <a:pPr/>
              <a:t>‹#›</a:t>
            </a:fld>
            <a:endParaRPr lang="de-DE"/>
          </a:p>
        </p:txBody>
      </p:sp>
      <p:pic>
        <p:nvPicPr>
          <p:cNvPr id="5" name="Picture 4" descr="iStock_0_0.tmp"/>
          <p:cNvPicPr>
            <a:picLocks noChangeAspect="1"/>
          </p:cNvPicPr>
          <p:nvPr userDrawn="1"/>
        </p:nvPicPr>
        <p:blipFill>
          <a:blip r:embed="rId2" cstate="print"/>
          <a:srcRect l="23403" t="40488" b="36260"/>
          <a:stretch>
            <a:fillRect/>
          </a:stretch>
        </p:blipFill>
        <p:spPr>
          <a:xfrm>
            <a:off x="6969512" y="1"/>
            <a:ext cx="2174488" cy="914400"/>
          </a:xfrm>
          <a:prstGeom prst="rect">
            <a:avLst/>
          </a:prstGeom>
        </p:spPr>
      </p:pic>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38113"/>
            <a:ext cx="2130425"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138113"/>
            <a:ext cx="62420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de-DE"/>
              <a:t>Page </a:t>
            </a:r>
            <a:r>
              <a:rPr lang="de-DE">
                <a:sym typeface="Wingdings" pitchFamily="2" charset="2"/>
              </a:rPr>
              <a:t></a:t>
            </a:r>
            <a:r>
              <a:rPr lang="de-DE"/>
              <a:t> </a:t>
            </a:r>
            <a:fld id="{F8A81F1B-15B4-45C3-AC60-C2BC3131E432}" type="slidenum">
              <a:rPr lang="de-DE"/>
              <a:pPr/>
              <a:t>‹#›</a:t>
            </a:fld>
            <a:endParaRPr lang="de-DE"/>
          </a:p>
        </p:txBody>
      </p:sp>
      <p:pic>
        <p:nvPicPr>
          <p:cNvPr id="5" name="Picture 4" descr="iStock_0_0.tmp"/>
          <p:cNvPicPr>
            <a:picLocks noChangeAspect="1"/>
          </p:cNvPicPr>
          <p:nvPr userDrawn="1"/>
        </p:nvPicPr>
        <p:blipFill>
          <a:blip r:embed="rId2" cstate="print"/>
          <a:srcRect l="23403" t="40488" b="36260"/>
          <a:stretch>
            <a:fillRect/>
          </a:stretch>
        </p:blipFill>
        <p:spPr>
          <a:xfrm>
            <a:off x="6969512" y="1"/>
            <a:ext cx="2174488" cy="914400"/>
          </a:xfrm>
          <a:prstGeom prst="rect">
            <a:avLst/>
          </a:prstGeom>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de-DE"/>
              <a:t>Page </a:t>
            </a:r>
            <a:r>
              <a:rPr lang="de-DE">
                <a:sym typeface="Wingdings" pitchFamily="2" charset="2"/>
              </a:rPr>
              <a:t></a:t>
            </a:r>
            <a:r>
              <a:rPr lang="de-DE"/>
              <a:t> </a:t>
            </a:r>
            <a:fld id="{E302DC09-C505-4424-9F15-9E90A87F5748}" type="slidenum">
              <a:rPr lang="de-DE"/>
              <a:pPr/>
              <a:t>‹#›</a:t>
            </a:fld>
            <a:endParaRPr lang="de-DE"/>
          </a:p>
        </p:txBody>
      </p:sp>
      <p:pic>
        <p:nvPicPr>
          <p:cNvPr id="5" name="Picture 4" descr="iStock_0_0.tmp"/>
          <p:cNvPicPr>
            <a:picLocks noChangeAspect="1"/>
          </p:cNvPicPr>
          <p:nvPr userDrawn="1"/>
        </p:nvPicPr>
        <p:blipFill>
          <a:blip r:embed="rId2" cstate="print"/>
          <a:srcRect l="23403" t="40488" b="36260"/>
          <a:stretch>
            <a:fillRect/>
          </a:stretch>
        </p:blipFill>
        <p:spPr>
          <a:xfrm>
            <a:off x="6969512" y="1"/>
            <a:ext cx="2174488" cy="914400"/>
          </a:xfrm>
          <a:prstGeom prst="rect">
            <a:avLst/>
          </a:prstGeom>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de-DE"/>
              <a:t>Page </a:t>
            </a:r>
            <a:r>
              <a:rPr lang="de-DE">
                <a:sym typeface="Wingdings" pitchFamily="2" charset="2"/>
              </a:rPr>
              <a:t></a:t>
            </a:r>
            <a:r>
              <a:rPr lang="de-DE"/>
              <a:t> </a:t>
            </a:r>
            <a:fld id="{3C5D8945-6F32-4550-9120-A81F53F15392}" type="slidenum">
              <a:rPr lang="de-DE"/>
              <a:pPr/>
              <a:t>‹#›</a:t>
            </a:fld>
            <a:endParaRPr lang="de-DE"/>
          </a:p>
        </p:txBody>
      </p:sp>
      <p:pic>
        <p:nvPicPr>
          <p:cNvPr id="5" name="Picture 4" descr="iStock_0_0.tmp"/>
          <p:cNvPicPr>
            <a:picLocks noChangeAspect="1"/>
          </p:cNvPicPr>
          <p:nvPr userDrawn="1"/>
        </p:nvPicPr>
        <p:blipFill>
          <a:blip r:embed="rId2" cstate="print"/>
          <a:srcRect l="23403" t="40488" b="36260"/>
          <a:stretch>
            <a:fillRect/>
          </a:stretch>
        </p:blipFill>
        <p:spPr>
          <a:xfrm>
            <a:off x="6969512" y="1"/>
            <a:ext cx="2174488" cy="914400"/>
          </a:xfrm>
          <a:prstGeom prst="rect">
            <a:avLst/>
          </a:prstGeom>
        </p:spPr>
      </p:pic>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de-DE"/>
              <a:t>Page </a:t>
            </a:r>
            <a:r>
              <a:rPr lang="de-DE">
                <a:sym typeface="Wingdings" pitchFamily="2" charset="2"/>
              </a:rPr>
              <a:t></a:t>
            </a:r>
            <a:r>
              <a:rPr lang="de-DE"/>
              <a:t> </a:t>
            </a:r>
            <a:fld id="{4BF6A8CD-5283-4953-9A36-BF33128C6B95}" type="slidenum">
              <a:rPr lang="de-DE"/>
              <a:pPr/>
              <a:t>‹#›</a:t>
            </a:fld>
            <a:endParaRPr lang="de-DE"/>
          </a:p>
        </p:txBody>
      </p:sp>
      <p:pic>
        <p:nvPicPr>
          <p:cNvPr id="6" name="Picture 5" descr="iStock_0_0.tmp"/>
          <p:cNvPicPr>
            <a:picLocks noChangeAspect="1"/>
          </p:cNvPicPr>
          <p:nvPr userDrawn="1"/>
        </p:nvPicPr>
        <p:blipFill>
          <a:blip r:embed="rId2" cstate="print"/>
          <a:srcRect l="23403" t="40488" b="36260"/>
          <a:stretch>
            <a:fillRect/>
          </a:stretch>
        </p:blipFill>
        <p:spPr>
          <a:xfrm>
            <a:off x="6969512" y="1"/>
            <a:ext cx="2174488" cy="914400"/>
          </a:xfrm>
          <a:prstGeom prst="rect">
            <a:avLst/>
          </a:prstGeom>
        </p:spPr>
      </p:pic>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de-DE"/>
              <a:t>Page </a:t>
            </a:r>
            <a:r>
              <a:rPr lang="de-DE">
                <a:sym typeface="Wingdings" pitchFamily="2" charset="2"/>
              </a:rPr>
              <a:t></a:t>
            </a:r>
            <a:r>
              <a:rPr lang="de-DE"/>
              <a:t> </a:t>
            </a:r>
            <a:fld id="{B3A57BF0-EEE9-428B-9164-E6ADFF39B8A8}" type="slidenum">
              <a:rPr lang="de-DE"/>
              <a:pPr/>
              <a:t>‹#›</a:t>
            </a:fld>
            <a:endParaRPr lang="de-DE"/>
          </a:p>
        </p:txBody>
      </p:sp>
      <p:pic>
        <p:nvPicPr>
          <p:cNvPr id="8" name="Picture 7" descr="iStock_0_0.tmp"/>
          <p:cNvPicPr>
            <a:picLocks noChangeAspect="1"/>
          </p:cNvPicPr>
          <p:nvPr userDrawn="1"/>
        </p:nvPicPr>
        <p:blipFill>
          <a:blip r:embed="rId2" cstate="print"/>
          <a:srcRect l="23403" t="40488" b="36260"/>
          <a:stretch>
            <a:fillRect/>
          </a:stretch>
        </p:blipFill>
        <p:spPr>
          <a:xfrm>
            <a:off x="6969512" y="1"/>
            <a:ext cx="2174488" cy="914400"/>
          </a:xfrm>
          <a:prstGeom prst="rect">
            <a:avLst/>
          </a:prstGeom>
        </p:spPr>
      </p:pic>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de-DE"/>
              <a:t>Page </a:t>
            </a:r>
            <a:r>
              <a:rPr lang="de-DE">
                <a:sym typeface="Wingdings" pitchFamily="2" charset="2"/>
              </a:rPr>
              <a:t></a:t>
            </a:r>
            <a:r>
              <a:rPr lang="de-DE"/>
              <a:t> </a:t>
            </a:r>
            <a:fld id="{45D370B4-7A5B-46E9-A805-55CE7C2D6623}" type="slidenum">
              <a:rPr lang="de-DE"/>
              <a:pPr/>
              <a:t>‹#›</a:t>
            </a:fld>
            <a:endParaRPr lang="de-DE"/>
          </a:p>
        </p:txBody>
      </p:sp>
      <p:pic>
        <p:nvPicPr>
          <p:cNvPr id="4" name="Picture 3" descr="iStock_0_0.tmp"/>
          <p:cNvPicPr>
            <a:picLocks noChangeAspect="1"/>
          </p:cNvPicPr>
          <p:nvPr userDrawn="1"/>
        </p:nvPicPr>
        <p:blipFill>
          <a:blip r:embed="rId2" cstate="print"/>
          <a:srcRect l="23403" t="40488" b="36260"/>
          <a:stretch>
            <a:fillRect/>
          </a:stretch>
        </p:blipFill>
        <p:spPr>
          <a:xfrm>
            <a:off x="6969512" y="1"/>
            <a:ext cx="2174488" cy="914400"/>
          </a:xfrm>
          <a:prstGeom prst="rect">
            <a:avLst/>
          </a:prstGeom>
        </p:spPr>
      </p:pic>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de-DE"/>
              <a:t>Page </a:t>
            </a:r>
            <a:r>
              <a:rPr lang="de-DE">
                <a:sym typeface="Wingdings" pitchFamily="2" charset="2"/>
              </a:rPr>
              <a:t></a:t>
            </a:r>
            <a:r>
              <a:rPr lang="de-DE"/>
              <a:t> </a:t>
            </a:r>
            <a:fld id="{D2E6FB3F-451A-4645-A5E6-62432B43851E}" type="slidenum">
              <a:rPr lang="de-DE"/>
              <a:pPr/>
              <a:t>‹#›</a:t>
            </a:fld>
            <a:endParaRPr lang="de-DE"/>
          </a:p>
        </p:txBody>
      </p:sp>
      <p:pic>
        <p:nvPicPr>
          <p:cNvPr id="3" name="Picture 2" descr="iStock_0_0.tmp"/>
          <p:cNvPicPr>
            <a:picLocks noChangeAspect="1"/>
          </p:cNvPicPr>
          <p:nvPr userDrawn="1"/>
        </p:nvPicPr>
        <p:blipFill>
          <a:blip r:embed="rId2" cstate="print"/>
          <a:srcRect l="23403" t="40488" b="36260"/>
          <a:stretch>
            <a:fillRect/>
          </a:stretch>
        </p:blipFill>
        <p:spPr>
          <a:xfrm>
            <a:off x="6969512" y="1"/>
            <a:ext cx="2174488" cy="914400"/>
          </a:xfrm>
          <a:prstGeom prst="rect">
            <a:avLst/>
          </a:prstGeom>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de-DE"/>
              <a:t>Page </a:t>
            </a:r>
            <a:r>
              <a:rPr lang="de-DE">
                <a:sym typeface="Wingdings" pitchFamily="2" charset="2"/>
              </a:rPr>
              <a:t></a:t>
            </a:r>
            <a:r>
              <a:rPr lang="de-DE"/>
              <a:t> </a:t>
            </a:r>
            <a:fld id="{74B5473E-8E9A-45A4-8CDD-D72375B86E36}" type="slidenum">
              <a:rPr lang="de-DE"/>
              <a:pPr/>
              <a:t>‹#›</a:t>
            </a:fld>
            <a:endParaRPr lang="de-DE"/>
          </a:p>
        </p:txBody>
      </p:sp>
      <p:pic>
        <p:nvPicPr>
          <p:cNvPr id="6" name="Picture 5" descr="iStock_0_0.tmp"/>
          <p:cNvPicPr>
            <a:picLocks noChangeAspect="1"/>
          </p:cNvPicPr>
          <p:nvPr userDrawn="1"/>
        </p:nvPicPr>
        <p:blipFill>
          <a:blip r:embed="rId2" cstate="print"/>
          <a:srcRect l="23403" t="40488" b="36260"/>
          <a:stretch>
            <a:fillRect/>
          </a:stretch>
        </p:blipFill>
        <p:spPr>
          <a:xfrm>
            <a:off x="6969512" y="1"/>
            <a:ext cx="2174488" cy="914400"/>
          </a:xfrm>
          <a:prstGeom prst="rect">
            <a:avLst/>
          </a:prstGeom>
        </p:spPr>
      </p:pic>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de-DE"/>
              <a:t>Page </a:t>
            </a:r>
            <a:r>
              <a:rPr lang="de-DE">
                <a:sym typeface="Wingdings" pitchFamily="2" charset="2"/>
              </a:rPr>
              <a:t></a:t>
            </a:r>
            <a:r>
              <a:rPr lang="de-DE"/>
              <a:t> </a:t>
            </a:r>
            <a:fld id="{4072FEDF-E3F3-42A0-9CAC-C0288F6AD56D}" type="slidenum">
              <a:rPr lang="de-DE"/>
              <a:pPr/>
              <a:t>‹#›</a:t>
            </a:fld>
            <a:endParaRPr lang="de-DE"/>
          </a:p>
        </p:txBody>
      </p:sp>
      <p:pic>
        <p:nvPicPr>
          <p:cNvPr id="6" name="Picture 5" descr="iStock_0_0.tmp"/>
          <p:cNvPicPr>
            <a:picLocks noChangeAspect="1"/>
          </p:cNvPicPr>
          <p:nvPr userDrawn="1"/>
        </p:nvPicPr>
        <p:blipFill>
          <a:blip r:embed="rId2" cstate="print"/>
          <a:srcRect l="23403" t="40488" b="36260"/>
          <a:stretch>
            <a:fillRect/>
          </a:stretch>
        </p:blipFill>
        <p:spPr>
          <a:xfrm>
            <a:off x="6969512" y="1"/>
            <a:ext cx="2174488" cy="914400"/>
          </a:xfrm>
          <a:prstGeom prst="rect">
            <a:avLst/>
          </a:prstGeom>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7"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a:endParaRPr lang="en-US" sz="1000"/>
          </a:p>
        </p:txBody>
      </p:sp>
      <p:sp>
        <p:nvSpPr>
          <p:cNvPr id="11268" name="Rectangle 7"/>
          <p:cNvSpPr>
            <a:spLocks noGrp="1" noChangeArrowheads="1"/>
          </p:cNvSpPr>
          <p:nvPr>
            <p:ph type="title"/>
          </p:nvPr>
        </p:nvSpPr>
        <p:spPr bwMode="gray">
          <a:xfrm>
            <a:off x="314325" y="138113"/>
            <a:ext cx="6243638"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dirty="0"/>
              <a:t>Klicken Sie, um das Titelformat zu bearbeiten</a:t>
            </a:r>
          </a:p>
        </p:txBody>
      </p:sp>
      <p:sp>
        <p:nvSpPr>
          <p:cNvPr id="11269" name="Rectangle 10"/>
          <p:cNvSpPr>
            <a:spLocks noGrp="1" noChangeArrowheads="1"/>
          </p:cNvSpPr>
          <p:nvPr>
            <p:ph type="ftr" sz="quarter" idx="3"/>
          </p:nvPr>
        </p:nvSpPr>
        <p:spPr bwMode="gray">
          <a:xfrm>
            <a:off x="219075" y="6408738"/>
            <a:ext cx="1343025"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r>
              <a:rPr lang="de-DE"/>
              <a:t>Page </a:t>
            </a:r>
            <a:r>
              <a:rPr lang="de-DE">
                <a:sym typeface="Wingdings" pitchFamily="2" charset="2"/>
              </a:rPr>
              <a:t></a:t>
            </a:r>
            <a:r>
              <a:rPr lang="de-DE"/>
              <a:t> </a:t>
            </a:r>
            <a:fld id="{1DAFEAFD-8510-4FF4-9E71-2E2DDA7B587A}" type="slidenum">
              <a:rPr lang="de-DE"/>
              <a:pPr/>
              <a:t>‹#›</a:t>
            </a:fld>
            <a:endParaRPr lang="de-DE"/>
          </a:p>
        </p:txBody>
      </p:sp>
      <p:sp>
        <p:nvSpPr>
          <p:cNvPr id="11270"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p:txBody>
      </p:sp>
      <p:pic>
        <p:nvPicPr>
          <p:cNvPr id="7" name="Picture 6" descr="ABP_logo_lo res.jpg"/>
          <p:cNvPicPr>
            <a:picLocks noChangeAspect="1"/>
          </p:cNvPicPr>
          <p:nvPr/>
        </p:nvPicPr>
        <p:blipFill>
          <a:blip r:embed="rId14" cstate="print"/>
          <a:stretch>
            <a:fillRect/>
          </a:stretch>
        </p:blipFill>
        <p:spPr>
          <a:xfrm>
            <a:off x="5103329" y="6259996"/>
            <a:ext cx="3762375" cy="381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med">
    <p:fade/>
  </p:transition>
  <p:hf sldNum="0" hdr="0" dt="0"/>
  <p:txStyles>
    <p:titleStyle>
      <a:lvl1pPr algn="l" rtl="0" eaLnBrk="1" fontAlgn="base" hangingPunct="1">
        <a:lnSpc>
          <a:spcPct val="95000"/>
        </a:lnSpc>
        <a:spcBef>
          <a:spcPct val="0"/>
        </a:spcBef>
        <a:spcAft>
          <a:spcPct val="0"/>
        </a:spcAft>
        <a:defRPr sz="2400" b="1">
          <a:solidFill>
            <a:schemeClr val="tx2"/>
          </a:solidFill>
          <a:latin typeface="+mj-lt"/>
          <a:ea typeface="+mj-ea"/>
          <a:cs typeface="+mj-cs"/>
        </a:defRPr>
      </a:lvl1pPr>
      <a:lvl2pPr algn="l" rtl="0" eaLnBrk="1" fontAlgn="base" hangingPunct="1">
        <a:lnSpc>
          <a:spcPct val="95000"/>
        </a:lnSpc>
        <a:spcBef>
          <a:spcPct val="0"/>
        </a:spcBef>
        <a:spcAft>
          <a:spcPct val="0"/>
        </a:spcAft>
        <a:defRPr sz="2400" b="1">
          <a:solidFill>
            <a:schemeClr val="tx1"/>
          </a:solidFill>
          <a:latin typeface="Arial" charset="0"/>
        </a:defRPr>
      </a:lvl2pPr>
      <a:lvl3pPr algn="l" rtl="0" eaLnBrk="1" fontAlgn="base" hangingPunct="1">
        <a:lnSpc>
          <a:spcPct val="95000"/>
        </a:lnSpc>
        <a:spcBef>
          <a:spcPct val="0"/>
        </a:spcBef>
        <a:spcAft>
          <a:spcPct val="0"/>
        </a:spcAft>
        <a:defRPr sz="2400" b="1">
          <a:solidFill>
            <a:schemeClr val="tx1"/>
          </a:solidFill>
          <a:latin typeface="Arial" charset="0"/>
        </a:defRPr>
      </a:lvl3pPr>
      <a:lvl4pPr algn="l" rtl="0" eaLnBrk="1" fontAlgn="base" hangingPunct="1">
        <a:lnSpc>
          <a:spcPct val="95000"/>
        </a:lnSpc>
        <a:spcBef>
          <a:spcPct val="0"/>
        </a:spcBef>
        <a:spcAft>
          <a:spcPct val="0"/>
        </a:spcAft>
        <a:defRPr sz="2400" b="1">
          <a:solidFill>
            <a:schemeClr val="tx1"/>
          </a:solidFill>
          <a:latin typeface="Arial" charset="0"/>
        </a:defRPr>
      </a:lvl4pPr>
      <a:lvl5pPr algn="l" rtl="0" eaLnBrk="1" fontAlgn="base" hangingPunct="1">
        <a:lnSpc>
          <a:spcPct val="95000"/>
        </a:lnSpc>
        <a:spcBef>
          <a:spcPct val="0"/>
        </a:spcBef>
        <a:spcAft>
          <a:spcPct val="0"/>
        </a:spcAft>
        <a:defRPr sz="2400" b="1">
          <a:solidFill>
            <a:schemeClr val="tx1"/>
          </a:solidFill>
          <a:latin typeface="Arial" charset="0"/>
        </a:defRPr>
      </a:lvl5pPr>
      <a:lvl6pPr marL="457200" algn="l" rtl="0" eaLnBrk="1" fontAlgn="base" hangingPunct="1">
        <a:lnSpc>
          <a:spcPct val="95000"/>
        </a:lnSpc>
        <a:spcBef>
          <a:spcPct val="0"/>
        </a:spcBef>
        <a:spcAft>
          <a:spcPct val="0"/>
        </a:spcAft>
        <a:defRPr sz="2400" b="1">
          <a:solidFill>
            <a:schemeClr val="tx1"/>
          </a:solidFill>
          <a:latin typeface="Arial" charset="0"/>
        </a:defRPr>
      </a:lvl6pPr>
      <a:lvl7pPr marL="914400" algn="l" rtl="0" eaLnBrk="1" fontAlgn="base" hangingPunct="1">
        <a:lnSpc>
          <a:spcPct val="95000"/>
        </a:lnSpc>
        <a:spcBef>
          <a:spcPct val="0"/>
        </a:spcBef>
        <a:spcAft>
          <a:spcPct val="0"/>
        </a:spcAft>
        <a:defRPr sz="2400" b="1">
          <a:solidFill>
            <a:schemeClr val="tx1"/>
          </a:solidFill>
          <a:latin typeface="Arial" charset="0"/>
        </a:defRPr>
      </a:lvl7pPr>
      <a:lvl8pPr marL="1371600" algn="l" rtl="0" eaLnBrk="1" fontAlgn="base" hangingPunct="1">
        <a:lnSpc>
          <a:spcPct val="95000"/>
        </a:lnSpc>
        <a:spcBef>
          <a:spcPct val="0"/>
        </a:spcBef>
        <a:spcAft>
          <a:spcPct val="0"/>
        </a:spcAft>
        <a:defRPr sz="2400" b="1">
          <a:solidFill>
            <a:schemeClr val="tx1"/>
          </a:solidFill>
          <a:latin typeface="Arial" charset="0"/>
        </a:defRPr>
      </a:lvl8pPr>
      <a:lvl9pPr marL="1828800" algn="l" rtl="0" eaLnBrk="1" fontAlgn="base" hangingPunct="1">
        <a:lnSpc>
          <a:spcPct val="95000"/>
        </a:lnSpc>
        <a:spcBef>
          <a:spcPct val="0"/>
        </a:spcBef>
        <a:spcAft>
          <a:spcPct val="0"/>
        </a:spcAft>
        <a:defRPr sz="2400" b="1">
          <a:solidFill>
            <a:schemeClr val="tx1"/>
          </a:solidFill>
          <a:latin typeface="Arial" charset="0"/>
        </a:defRPr>
      </a:lvl9pPr>
    </p:titleStyle>
    <p:bodyStyle>
      <a:lvl1pPr marL="190500" indent="-190500" algn="l" rtl="0" eaLnBrk="1" fontAlgn="base" hangingPunct="1">
        <a:spcBef>
          <a:spcPct val="60000"/>
        </a:spcBef>
        <a:spcAft>
          <a:spcPct val="0"/>
        </a:spcAft>
        <a:buClr>
          <a:schemeClr val="accent1"/>
        </a:buClr>
        <a:buFont typeface="Wingdings" pitchFamily="2" charset="2"/>
        <a:buChar char="§"/>
        <a:defRPr sz="2000" b="1">
          <a:solidFill>
            <a:schemeClr val="tx2"/>
          </a:solidFill>
          <a:latin typeface="+mn-lt"/>
          <a:ea typeface="+mn-ea"/>
          <a:cs typeface="+mn-cs"/>
        </a:defRPr>
      </a:lvl1pPr>
      <a:lvl2pPr marL="381000" indent="-188913" algn="l" rtl="0" eaLnBrk="1" fontAlgn="base" hangingPunct="1">
        <a:spcBef>
          <a:spcPct val="30000"/>
        </a:spcBef>
        <a:spcAft>
          <a:spcPct val="0"/>
        </a:spcAft>
        <a:buClr>
          <a:schemeClr val="accent1"/>
        </a:buClr>
        <a:buChar char="-"/>
        <a:defRPr>
          <a:solidFill>
            <a:schemeClr val="tx2"/>
          </a:solidFill>
          <a:latin typeface="+mn-lt"/>
        </a:defRPr>
      </a:lvl2pPr>
      <a:lvl3pPr marL="561975" indent="-179388" algn="l" rtl="0" eaLnBrk="1" fontAlgn="base" hangingPunct="1">
        <a:spcBef>
          <a:spcPct val="30000"/>
        </a:spcBef>
        <a:spcAft>
          <a:spcPct val="0"/>
        </a:spcAft>
        <a:buClr>
          <a:schemeClr val="accent1"/>
        </a:buClr>
        <a:buChar char="-"/>
        <a:defRPr sz="1600">
          <a:solidFill>
            <a:schemeClr val="tx2"/>
          </a:solidFill>
          <a:latin typeface="+mn-lt"/>
        </a:defRPr>
      </a:lvl3pPr>
      <a:lvl4pPr marL="768350" indent="-204788" algn="l" rtl="0" eaLnBrk="1" fontAlgn="base" hangingPunct="1">
        <a:spcBef>
          <a:spcPct val="30000"/>
        </a:spcBef>
        <a:spcAft>
          <a:spcPct val="0"/>
        </a:spcAft>
        <a:buClr>
          <a:schemeClr val="accent1"/>
        </a:buClr>
        <a:buChar char="-"/>
        <a:defRPr sz="1600">
          <a:solidFill>
            <a:schemeClr val="tx2"/>
          </a:solidFill>
          <a:latin typeface="+mn-lt"/>
        </a:defRPr>
      </a:lvl4pPr>
      <a:lvl5pPr marL="10509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chart" Target="../charts/chart2.xml"/><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hyperlink" Target="mailto:mike.nevin@alliancebestpractice.com" TargetMode="External"/><Relationship Id="rId2" Type="http://schemas.openxmlformats.org/officeDocument/2006/relationships/hyperlink" Target="http://www.alliancebestpractice.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www.alliancebestpractice.co.uk/csf_questionnaire_abp.php"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www.linkedin.com/groups?gid=37691" TargetMode="External"/><Relationship Id="rId4" Type="http://schemas.openxmlformats.org/officeDocument/2006/relationships/hyperlink" Target="http://www.alliancebestpractice.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p:txBody>
          <a:bodyPr/>
          <a:lstStyle/>
          <a:p>
            <a:r>
              <a:rPr lang="de-DE" sz="2800" dirty="0"/>
              <a:t>An Introduction to Alliance Best Practice Ltd (ABP)</a:t>
            </a:r>
          </a:p>
        </p:txBody>
      </p:sp>
      <p:sp>
        <p:nvSpPr>
          <p:cNvPr id="83971" name="Rectangle 3"/>
          <p:cNvSpPr>
            <a:spLocks noGrp="1" noChangeArrowheads="1"/>
          </p:cNvSpPr>
          <p:nvPr>
            <p:ph type="subTitle" idx="1"/>
          </p:nvPr>
        </p:nvSpPr>
        <p:spPr/>
        <p:txBody>
          <a:bodyPr/>
          <a:lstStyle/>
          <a:p>
            <a:r>
              <a:rPr lang="de-DE" u="sng" dirty="0">
                <a:solidFill>
                  <a:schemeClr val="bg1"/>
                </a:solidFill>
              </a:rPr>
              <a:t>www.alliancebestpractice.com </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do we do it for? – Clients G-Z</a:t>
            </a:r>
            <a:endParaRPr lang="en-US" dirty="0"/>
          </a:p>
        </p:txBody>
      </p:sp>
      <p:graphicFrame>
        <p:nvGraphicFramePr>
          <p:cNvPr id="5" name="Content Placeholder 4"/>
          <p:cNvGraphicFramePr>
            <a:graphicFrameLocks noGrp="1"/>
          </p:cNvGraphicFramePr>
          <p:nvPr>
            <p:ph idx="1"/>
          </p:nvPr>
        </p:nvGraphicFramePr>
        <p:xfrm>
          <a:off x="314325" y="1614488"/>
          <a:ext cx="8524876" cy="4089400"/>
        </p:xfrm>
        <a:graphic>
          <a:graphicData uri="http://schemas.openxmlformats.org/drawingml/2006/table">
            <a:tbl>
              <a:tblPr firstRow="1" bandRow="1">
                <a:tableStyleId>{5C22544A-7EE6-4342-B048-85BDC9FD1C3A}</a:tableStyleId>
              </a:tblPr>
              <a:tblGrid>
                <a:gridCol w="2131219">
                  <a:extLst>
                    <a:ext uri="{9D8B030D-6E8A-4147-A177-3AD203B41FA5}">
                      <a16:colId xmlns:a16="http://schemas.microsoft.com/office/drawing/2014/main" val="20000"/>
                    </a:ext>
                  </a:extLst>
                </a:gridCol>
                <a:gridCol w="2131219">
                  <a:extLst>
                    <a:ext uri="{9D8B030D-6E8A-4147-A177-3AD203B41FA5}">
                      <a16:colId xmlns:a16="http://schemas.microsoft.com/office/drawing/2014/main" val="20001"/>
                    </a:ext>
                  </a:extLst>
                </a:gridCol>
                <a:gridCol w="2131219">
                  <a:extLst>
                    <a:ext uri="{9D8B030D-6E8A-4147-A177-3AD203B41FA5}">
                      <a16:colId xmlns:a16="http://schemas.microsoft.com/office/drawing/2014/main" val="20002"/>
                    </a:ext>
                  </a:extLst>
                </a:gridCol>
                <a:gridCol w="2131219">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pPr marL="180975" indent="-180975">
                        <a:buClr>
                          <a:schemeClr val="tx2"/>
                        </a:buClr>
                        <a:buFont typeface="Wingdings" pitchFamily="2" charset="2"/>
                        <a:buChar char="§"/>
                      </a:pPr>
                      <a:r>
                        <a:rPr lang="en-US" sz="1400" dirty="0"/>
                        <a:t>Genesys</a:t>
                      </a:r>
                    </a:p>
                    <a:p>
                      <a:pPr marL="180975" indent="-180975">
                        <a:buClr>
                          <a:schemeClr val="tx2"/>
                        </a:buClr>
                        <a:buFont typeface="Wingdings" pitchFamily="2" charset="2"/>
                        <a:buChar char="§"/>
                      </a:pPr>
                      <a:r>
                        <a:rPr lang="en-US" sz="1400" dirty="0"/>
                        <a:t>GlaxoSmithKline </a:t>
                      </a:r>
                    </a:p>
                    <a:p>
                      <a:pPr marL="180975" indent="-180975">
                        <a:buClr>
                          <a:schemeClr val="tx2"/>
                        </a:buClr>
                        <a:buFont typeface="Wingdings" pitchFamily="2" charset="2"/>
                        <a:buChar char="§"/>
                      </a:pPr>
                      <a:r>
                        <a:rPr lang="en-US" sz="1400" dirty="0"/>
                        <a:t>GSK (Healthcare)</a:t>
                      </a:r>
                    </a:p>
                    <a:p>
                      <a:pPr marL="180975" indent="-180975">
                        <a:buClr>
                          <a:schemeClr val="tx2"/>
                        </a:buClr>
                        <a:buFont typeface="Wingdings" pitchFamily="2" charset="2"/>
                        <a:buChar char="§"/>
                      </a:pPr>
                      <a:r>
                        <a:rPr lang="en-US" sz="1400" dirty="0"/>
                        <a:t>HP (UK)</a:t>
                      </a:r>
                    </a:p>
                    <a:p>
                      <a:pPr marL="180975" indent="-180975">
                        <a:buClr>
                          <a:schemeClr val="tx2"/>
                        </a:buClr>
                        <a:buFont typeface="Wingdings" pitchFamily="2" charset="2"/>
                        <a:buChar char="§"/>
                      </a:pPr>
                      <a:r>
                        <a:rPr lang="en-US" sz="1400" dirty="0"/>
                        <a:t>HP (USA)</a:t>
                      </a:r>
                    </a:p>
                    <a:p>
                      <a:pPr marL="180975" indent="-180975">
                        <a:buClr>
                          <a:schemeClr val="tx2"/>
                        </a:buClr>
                        <a:buFont typeface="Wingdings" pitchFamily="2" charset="2"/>
                        <a:buChar char="§"/>
                      </a:pPr>
                      <a:r>
                        <a:rPr lang="en-US" sz="1400" dirty="0"/>
                        <a:t>i2 Technologies</a:t>
                      </a:r>
                    </a:p>
                    <a:p>
                      <a:pPr marL="180975" indent="-180975">
                        <a:buClr>
                          <a:schemeClr val="tx2"/>
                        </a:buClr>
                        <a:buFont typeface="Wingdings" pitchFamily="2" charset="2"/>
                        <a:buChar char="§"/>
                      </a:pPr>
                      <a:r>
                        <a:rPr lang="en-US" sz="1400" dirty="0"/>
                        <a:t>IBM (UK)</a:t>
                      </a:r>
                    </a:p>
                    <a:p>
                      <a:pPr marL="180975" indent="-180975">
                        <a:buClr>
                          <a:schemeClr val="tx2"/>
                        </a:buClr>
                        <a:buFont typeface="Wingdings" pitchFamily="2" charset="2"/>
                        <a:buChar char="§"/>
                      </a:pPr>
                      <a:r>
                        <a:rPr lang="en-US" sz="1400" dirty="0"/>
                        <a:t>IBM (USA)</a:t>
                      </a:r>
                    </a:p>
                    <a:p>
                      <a:pPr marL="180975" indent="-180975">
                        <a:buClr>
                          <a:schemeClr val="tx2"/>
                        </a:buClr>
                        <a:buFont typeface="Wingdings" pitchFamily="2" charset="2"/>
                        <a:buChar char="§"/>
                      </a:pPr>
                      <a:r>
                        <a:rPr lang="en-US" sz="1400" dirty="0"/>
                        <a:t>IBM Global Services</a:t>
                      </a:r>
                    </a:p>
                    <a:p>
                      <a:pPr marL="180975" indent="-180975">
                        <a:buClr>
                          <a:schemeClr val="tx2"/>
                        </a:buClr>
                        <a:buFont typeface="Wingdings" pitchFamily="2" charset="2"/>
                        <a:buChar char="§"/>
                      </a:pPr>
                      <a:r>
                        <a:rPr lang="en-US" sz="1400" dirty="0"/>
                        <a:t>IBS</a:t>
                      </a:r>
                    </a:p>
                    <a:p>
                      <a:pPr marL="180975" indent="-180975">
                        <a:buClr>
                          <a:schemeClr val="tx2"/>
                        </a:buClr>
                        <a:buFont typeface="Wingdings" pitchFamily="2" charset="2"/>
                        <a:buChar char="§"/>
                      </a:pPr>
                      <a:r>
                        <a:rPr lang="en-US" sz="1400" dirty="0"/>
                        <a:t>IBS</a:t>
                      </a:r>
                    </a:p>
                    <a:p>
                      <a:pPr marL="180975" indent="-180975">
                        <a:buClr>
                          <a:schemeClr val="tx2"/>
                        </a:buClr>
                        <a:buFont typeface="Wingdings" pitchFamily="2" charset="2"/>
                        <a:buChar char="§"/>
                      </a:pPr>
                      <a:r>
                        <a:rPr lang="en-US" sz="1400" dirty="0"/>
                        <a:t>IDS Sheer</a:t>
                      </a:r>
                    </a:p>
                    <a:p>
                      <a:pPr marL="180975" indent="-180975">
                        <a:buClr>
                          <a:schemeClr val="tx2"/>
                        </a:buClr>
                        <a:buFont typeface="Wingdings" pitchFamily="2" charset="2"/>
                        <a:buChar char="§"/>
                      </a:pPr>
                      <a:r>
                        <a:rPr lang="en-US" sz="1400" dirty="0"/>
                        <a:t>Intel</a:t>
                      </a:r>
                    </a:p>
                    <a:p>
                      <a:pPr marL="180975" indent="-180975">
                        <a:buClr>
                          <a:schemeClr val="tx2"/>
                        </a:buClr>
                        <a:buFont typeface="Wingdings" pitchFamily="2" charset="2"/>
                        <a:buChar char="§"/>
                      </a:pPr>
                      <a:r>
                        <a:rPr lang="en-US" sz="1400" dirty="0"/>
                        <a:t>Intentia</a:t>
                      </a:r>
                    </a:p>
                    <a:p>
                      <a:pPr marL="180975" indent="-180975">
                        <a:buClr>
                          <a:schemeClr val="tx2"/>
                        </a:buClr>
                        <a:buFont typeface="Wingdings" pitchFamily="2" charset="2"/>
                        <a:buChar char="§"/>
                      </a:pPr>
                      <a:r>
                        <a:rPr lang="en-US" sz="1400" dirty="0"/>
                        <a:t>ITS</a:t>
                      </a:r>
                    </a:p>
                  </a:txBody>
                  <a:tcPr/>
                </a:tc>
                <a:tc>
                  <a:txBody>
                    <a:bodyPr/>
                    <a:lstStyle/>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Japan Corporate Bank</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Kana</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KLM</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Kuehne &amp; Nagle</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Lawson.</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Logica CMG</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Lufthansa</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McAfee</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Micro Focus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Microsoft</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MSG</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NEC</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NEC Computers </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Nordea</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Nortel</a:t>
                      </a:r>
                    </a:p>
                  </a:txBody>
                  <a:tcPr/>
                </a:tc>
                <a:tc>
                  <a:txBody>
                    <a:bodyPr/>
                    <a:lstStyle/>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Northwest Airlines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Oracle</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Peregrine</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Pfizer </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PLM</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RCC</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Reckitt Benckiser</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Rifcon</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Rolls Royce</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SAP (EMEA)</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SAP (Global)</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SAP (UK)</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SAS Institute</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Scottish Widows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Siebel</a:t>
                      </a:r>
                    </a:p>
                    <a:p>
                      <a:pPr marL="180975" indent="-180975" algn="l" defTabSz="914400" rtl="0" eaLnBrk="1" latinLnBrk="0" hangingPunct="1">
                        <a:buClr>
                          <a:schemeClr val="tx2"/>
                        </a:buClr>
                        <a:buFont typeface="Wingdings" pitchFamily="2" charset="2"/>
                        <a:buChar char="§"/>
                      </a:pPr>
                      <a:endParaRPr lang="en-US" sz="1400" kern="1200" dirty="0">
                        <a:solidFill>
                          <a:schemeClr val="dk1"/>
                        </a:solidFill>
                        <a:latin typeface="+mn-lt"/>
                        <a:ea typeface="+mn-ea"/>
                        <a:cs typeface="+mn-cs"/>
                      </a:endParaRPr>
                    </a:p>
                  </a:txBody>
                  <a:tcPr/>
                </a:tc>
                <a:tc>
                  <a:txBody>
                    <a:bodyPr/>
                    <a:lstStyle/>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Siemens AG</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Siemens Business Services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Siemens Comms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Singapore Airlines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SSA</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Star Alliance</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Starbucks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StorageTek</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TNT Express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UBS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uLogistics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Unisys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United Airlines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Vodafone</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Xerox</a:t>
                      </a:r>
                    </a:p>
                    <a:p>
                      <a:pPr marL="180975" indent="-180975" algn="l" defTabSz="914400" rtl="0" eaLnBrk="1" latinLnBrk="0" hangingPunct="1">
                        <a:buClr>
                          <a:schemeClr val="tx2"/>
                        </a:buClr>
                        <a:buFont typeface="Wingdings" pitchFamily="2" charset="2"/>
                        <a:buChar char="§"/>
                      </a:pP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3" name="Footer Placeholder 2"/>
          <p:cNvSpPr>
            <a:spLocks noGrp="1"/>
          </p:cNvSpPr>
          <p:nvPr>
            <p:ph type="ftr" sz="quarter" idx="10"/>
          </p:nvPr>
        </p:nvSpPr>
        <p:spPr/>
        <p:txBody>
          <a:bodyPr/>
          <a:lstStyle/>
          <a:p>
            <a:r>
              <a:rPr lang="de-DE"/>
              <a:t>Page </a:t>
            </a:r>
            <a:r>
              <a:rPr lang="de-DE">
                <a:sym typeface="Wingdings" pitchFamily="2" charset="2"/>
              </a:rPr>
              <a:t></a:t>
            </a:r>
            <a:r>
              <a:rPr lang="de-DE"/>
              <a:t> </a:t>
            </a:r>
            <a:fld id="{45D370B4-7A5B-46E9-A805-55CE7C2D6623}" type="slidenum">
              <a:rPr lang="de-DE" smtClean="0"/>
              <a:pPr/>
              <a:t>10</a:t>
            </a:fld>
            <a:endParaRPr lang="de-DE"/>
          </a:p>
        </p:txBody>
      </p:sp>
      <p:sp>
        <p:nvSpPr>
          <p:cNvPr id="6" name="Rectangle 7"/>
          <p:cNvSpPr>
            <a:spLocks noChangeArrowheads="1"/>
          </p:cNvSpPr>
          <p:nvPr/>
        </p:nvSpPr>
        <p:spPr bwMode="gray">
          <a:xfrm>
            <a:off x="314324" y="1038225"/>
            <a:ext cx="8570031" cy="358775"/>
          </a:xfrm>
          <a:prstGeom prst="rect">
            <a:avLst/>
          </a:prstGeom>
          <a:noFill/>
          <a:ln w="9525">
            <a:noFill/>
            <a:miter lim="800000"/>
            <a:headEnd/>
            <a:tailEnd/>
          </a:ln>
        </p:spPr>
        <p:txBody>
          <a:bodyPr lIns="0" tIns="0" rIns="0" bIns="0" anchor="ctr"/>
          <a:lstStyle/>
          <a:p>
            <a:pPr defTabSz="801688" eaLnBrk="0" hangingPunct="0"/>
            <a:r>
              <a:rPr lang="en-US" noProof="1"/>
              <a:t>Clients use ABP at various times: pre formation, formation, growth, renewal</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VST Alliance Optimisation Users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6777921"/>
              </p:ext>
            </p:extLst>
          </p:nvPr>
        </p:nvGraphicFramePr>
        <p:xfrm>
          <a:off x="314325" y="1614488"/>
          <a:ext cx="8524876" cy="4089400"/>
        </p:xfrm>
        <a:graphic>
          <a:graphicData uri="http://schemas.openxmlformats.org/drawingml/2006/table">
            <a:tbl>
              <a:tblPr firstRow="1" bandRow="1">
                <a:tableStyleId>{5C22544A-7EE6-4342-B048-85BDC9FD1C3A}</a:tableStyleId>
              </a:tblPr>
              <a:tblGrid>
                <a:gridCol w="2131219">
                  <a:extLst>
                    <a:ext uri="{9D8B030D-6E8A-4147-A177-3AD203B41FA5}">
                      <a16:colId xmlns:a16="http://schemas.microsoft.com/office/drawing/2014/main" val="20000"/>
                    </a:ext>
                  </a:extLst>
                </a:gridCol>
                <a:gridCol w="2131219">
                  <a:extLst>
                    <a:ext uri="{9D8B030D-6E8A-4147-A177-3AD203B41FA5}">
                      <a16:colId xmlns:a16="http://schemas.microsoft.com/office/drawing/2014/main" val="20001"/>
                    </a:ext>
                  </a:extLst>
                </a:gridCol>
                <a:gridCol w="2131219">
                  <a:extLst>
                    <a:ext uri="{9D8B030D-6E8A-4147-A177-3AD203B41FA5}">
                      <a16:colId xmlns:a16="http://schemas.microsoft.com/office/drawing/2014/main" val="20002"/>
                    </a:ext>
                  </a:extLst>
                </a:gridCol>
                <a:gridCol w="2131219">
                  <a:extLst>
                    <a:ext uri="{9D8B030D-6E8A-4147-A177-3AD203B41FA5}">
                      <a16:colId xmlns:a16="http://schemas.microsoft.com/office/drawing/2014/main" val="20003"/>
                    </a:ext>
                  </a:extLst>
                </a:gridCol>
              </a:tblGrid>
              <a:tr h="370840">
                <a:tc>
                  <a:txBody>
                    <a:bodyPr/>
                    <a:lstStyle/>
                    <a:p>
                      <a:r>
                        <a:rPr lang="en-US" dirty="0"/>
                        <a:t>Hardware</a:t>
                      </a:r>
                    </a:p>
                  </a:txBody>
                  <a:tcPr/>
                </a:tc>
                <a:tc>
                  <a:txBody>
                    <a:bodyPr/>
                    <a:lstStyle/>
                    <a:p>
                      <a:r>
                        <a:rPr lang="en-US" dirty="0"/>
                        <a:t>Software</a:t>
                      </a:r>
                    </a:p>
                  </a:txBody>
                  <a:tcPr/>
                </a:tc>
                <a:tc>
                  <a:txBody>
                    <a:bodyPr/>
                    <a:lstStyle/>
                    <a:p>
                      <a:r>
                        <a:rPr lang="en-US" dirty="0"/>
                        <a:t>Services</a:t>
                      </a:r>
                    </a:p>
                  </a:txBody>
                  <a:tcPr/>
                </a:tc>
                <a:tc>
                  <a:txBody>
                    <a:bodyPr/>
                    <a:lstStyle/>
                    <a:p>
                      <a:r>
                        <a:rPr lang="en-US" dirty="0"/>
                        <a:t>Telecoms (ICT)</a:t>
                      </a:r>
                    </a:p>
                  </a:txBody>
                  <a:tcPr/>
                </a:tc>
                <a:extLst>
                  <a:ext uri="{0D108BD9-81ED-4DB2-BD59-A6C34878D82A}">
                    <a16:rowId xmlns:a16="http://schemas.microsoft.com/office/drawing/2014/main" val="10000"/>
                  </a:ext>
                </a:extLst>
              </a:tr>
              <a:tr h="370840">
                <a:tc>
                  <a:txBody>
                    <a:bodyPr/>
                    <a:lstStyle/>
                    <a:p>
                      <a:pPr marL="180975" indent="-180975">
                        <a:buClr>
                          <a:schemeClr val="tx2"/>
                        </a:buClr>
                        <a:buFont typeface="Wingdings" pitchFamily="2" charset="2"/>
                        <a:buChar char="§"/>
                      </a:pPr>
                      <a:r>
                        <a:rPr lang="en-US" sz="1400" dirty="0"/>
                        <a:t>Canon</a:t>
                      </a:r>
                    </a:p>
                    <a:p>
                      <a:pPr marL="180975" indent="-180975">
                        <a:buClr>
                          <a:schemeClr val="tx2"/>
                        </a:buClr>
                        <a:buFont typeface="Wingdings" pitchFamily="2" charset="2"/>
                        <a:buChar char="§"/>
                      </a:pPr>
                      <a:r>
                        <a:rPr lang="en-US" sz="1400" dirty="0"/>
                        <a:t>Cisco</a:t>
                      </a:r>
                    </a:p>
                    <a:p>
                      <a:pPr marL="180975" indent="-180975">
                        <a:buClr>
                          <a:schemeClr val="tx2"/>
                        </a:buClr>
                        <a:buFont typeface="Wingdings" pitchFamily="2" charset="2"/>
                        <a:buChar char="§"/>
                      </a:pPr>
                      <a:r>
                        <a:rPr lang="en-US" sz="1400" dirty="0"/>
                        <a:t>Dassault Systemes</a:t>
                      </a:r>
                    </a:p>
                    <a:p>
                      <a:pPr marL="180975" indent="-180975">
                        <a:buClr>
                          <a:schemeClr val="tx2"/>
                        </a:buClr>
                        <a:buFont typeface="Wingdings" pitchFamily="2" charset="2"/>
                        <a:buChar char="§"/>
                      </a:pPr>
                      <a:r>
                        <a:rPr lang="en-US" sz="1400" dirty="0"/>
                        <a:t>DSM</a:t>
                      </a:r>
                    </a:p>
                    <a:p>
                      <a:pPr marL="180975" indent="-180975">
                        <a:buClr>
                          <a:schemeClr val="tx2"/>
                        </a:buClr>
                        <a:buFont typeface="Wingdings" pitchFamily="2" charset="2"/>
                        <a:buChar char="§"/>
                      </a:pPr>
                      <a:r>
                        <a:rPr lang="en-US" sz="1400" dirty="0"/>
                        <a:t>EMC</a:t>
                      </a:r>
                    </a:p>
                    <a:p>
                      <a:pPr marL="180975" indent="-180975">
                        <a:buClr>
                          <a:schemeClr val="tx2"/>
                        </a:buClr>
                        <a:buFont typeface="Wingdings" pitchFamily="2" charset="2"/>
                        <a:buChar char="§"/>
                      </a:pPr>
                      <a:r>
                        <a:rPr lang="en-US" sz="1400" dirty="0"/>
                        <a:t>Equinix</a:t>
                      </a:r>
                    </a:p>
                    <a:p>
                      <a:pPr marL="180975" indent="-180975">
                        <a:buClr>
                          <a:schemeClr val="tx2"/>
                        </a:buClr>
                        <a:buFont typeface="Wingdings" pitchFamily="2" charset="2"/>
                        <a:buChar char="§"/>
                      </a:pPr>
                      <a:r>
                        <a:rPr lang="en-US" sz="1400" dirty="0"/>
                        <a:t>HP</a:t>
                      </a:r>
                    </a:p>
                    <a:p>
                      <a:pPr marL="180975" indent="-180975">
                        <a:buClr>
                          <a:schemeClr val="tx2"/>
                        </a:buClr>
                        <a:buFont typeface="Wingdings" pitchFamily="2" charset="2"/>
                        <a:buChar char="§"/>
                      </a:pPr>
                      <a:r>
                        <a:rPr lang="en-US" sz="1400" dirty="0"/>
                        <a:t>IBM</a:t>
                      </a:r>
                    </a:p>
                    <a:p>
                      <a:pPr marL="180975" indent="-180975">
                        <a:buClr>
                          <a:schemeClr val="tx2"/>
                        </a:buClr>
                        <a:buFont typeface="Wingdings" pitchFamily="2" charset="2"/>
                        <a:buChar char="§"/>
                      </a:pPr>
                      <a:r>
                        <a:rPr lang="en-US" sz="1400" dirty="0"/>
                        <a:t>NetApp</a:t>
                      </a:r>
                    </a:p>
                    <a:p>
                      <a:pPr marL="180975" indent="-180975">
                        <a:buClr>
                          <a:schemeClr val="tx2"/>
                        </a:buClr>
                        <a:buFont typeface="Wingdings" pitchFamily="2" charset="2"/>
                        <a:buChar char="§"/>
                      </a:pPr>
                      <a:r>
                        <a:rPr lang="en-US" sz="1400" dirty="0"/>
                        <a:t>Ricoh</a:t>
                      </a:r>
                    </a:p>
                    <a:p>
                      <a:pPr marL="180975" indent="-180975">
                        <a:buClr>
                          <a:schemeClr val="tx2"/>
                        </a:buClr>
                        <a:buFont typeface="Wingdings" pitchFamily="2" charset="2"/>
                        <a:buChar char="§"/>
                      </a:pPr>
                      <a:r>
                        <a:rPr lang="en-US" sz="1400" dirty="0"/>
                        <a:t>Samsung</a:t>
                      </a:r>
                    </a:p>
                    <a:p>
                      <a:pPr marL="180975" indent="-180975">
                        <a:buClr>
                          <a:schemeClr val="tx2"/>
                        </a:buClr>
                        <a:buFont typeface="Wingdings" pitchFamily="2" charset="2"/>
                        <a:buChar char="§"/>
                      </a:pPr>
                      <a:r>
                        <a:rPr lang="en-US" sz="1400" dirty="0"/>
                        <a:t>Schneider-Electric</a:t>
                      </a:r>
                    </a:p>
                    <a:p>
                      <a:pPr marL="180975" indent="-180975">
                        <a:buClr>
                          <a:schemeClr val="tx2"/>
                        </a:buClr>
                        <a:buFont typeface="Wingdings" pitchFamily="2" charset="2"/>
                        <a:buChar char="§"/>
                      </a:pPr>
                      <a:r>
                        <a:rPr lang="en-US" sz="1400" dirty="0"/>
                        <a:t>Wipro Technologies</a:t>
                      </a:r>
                    </a:p>
                  </a:txBody>
                  <a:tcPr/>
                </a:tc>
                <a:tc>
                  <a:txBody>
                    <a:bodyPr/>
                    <a:lstStyle/>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Adobe</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Experian</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Infor</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Kaspersky Lab</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Microsoft</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Oracle</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Pegasystems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Qliktech</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Salesforce.com</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SAP</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VMware</a:t>
                      </a:r>
                    </a:p>
                  </a:txBody>
                  <a:tcPr/>
                </a:tc>
                <a:tc>
                  <a:txBody>
                    <a:bodyPr/>
                    <a:lstStyle/>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Accenture</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Atos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Canopy</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Capgemini</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CGI</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Cognizant</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CSC</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Deloitte</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Fujitsu</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HCL Technologies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HP (ES)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IBM GBS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Infosys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KPMG</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PwC</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TCS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Tieto</a:t>
                      </a:r>
                    </a:p>
                  </a:txBody>
                  <a:tcPr/>
                </a:tc>
                <a:tc>
                  <a:txBody>
                    <a:bodyPr/>
                    <a:lstStyle/>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BT</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BT Global Services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Colt Telecom</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NextiraOne</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O2 Telefonica</a:t>
                      </a:r>
                    </a:p>
                    <a:p>
                      <a:pPr marL="180975" indent="-180975" algn="l" defTabSz="914400" rtl="0" eaLnBrk="1" latinLnBrk="0" hangingPunct="1">
                        <a:buClr>
                          <a:schemeClr val="tx2"/>
                        </a:buClr>
                        <a:buFont typeface="Wingdings" pitchFamily="2" charset="2"/>
                        <a:buChar char="§"/>
                      </a:pPr>
                      <a:endParaRPr lang="en-US" sz="1400" kern="1200" dirty="0">
                        <a:solidFill>
                          <a:schemeClr val="dk1"/>
                        </a:solidFill>
                        <a:latin typeface="+mn-lt"/>
                        <a:ea typeface="+mn-ea"/>
                        <a:cs typeface="+mn-cs"/>
                      </a:endParaRPr>
                    </a:p>
                    <a:p>
                      <a:pPr marL="180975" indent="-180975" algn="l" defTabSz="914400" rtl="0" eaLnBrk="1" latinLnBrk="0" hangingPunct="1">
                        <a:buClr>
                          <a:schemeClr val="tx2"/>
                        </a:buClr>
                        <a:buFont typeface="Wingdings" pitchFamily="2" charset="2"/>
                        <a:buChar char="§"/>
                      </a:pPr>
                      <a:endParaRPr lang="en-US" sz="1400" kern="1200" dirty="0">
                        <a:solidFill>
                          <a:schemeClr val="dk1"/>
                        </a:solidFill>
                        <a:latin typeface="+mn-lt"/>
                        <a:ea typeface="+mn-ea"/>
                        <a:cs typeface="+mn-cs"/>
                      </a:endParaRPr>
                    </a:p>
                    <a:p>
                      <a:pPr marL="180975" indent="-180975" algn="l" defTabSz="914400" rtl="0" eaLnBrk="1" latinLnBrk="0" hangingPunct="1">
                        <a:buClr>
                          <a:schemeClr val="tx2"/>
                        </a:buClr>
                        <a:buFont typeface="Wingdings" pitchFamily="2" charset="2"/>
                        <a:buChar char="§"/>
                      </a:pPr>
                      <a:endParaRPr lang="en-US" sz="1400" kern="1200" dirty="0">
                        <a:solidFill>
                          <a:schemeClr val="dk1"/>
                        </a:solidFill>
                        <a:latin typeface="+mn-lt"/>
                        <a:ea typeface="+mn-ea"/>
                        <a:cs typeface="+mn-cs"/>
                      </a:endParaRPr>
                    </a:p>
                    <a:p>
                      <a:pPr marL="180975" indent="-180975" algn="l" defTabSz="914400" rtl="0" eaLnBrk="1" latinLnBrk="0" hangingPunct="1">
                        <a:buClr>
                          <a:schemeClr val="tx2"/>
                        </a:buClr>
                        <a:buFont typeface="Wingdings" pitchFamily="2" charset="2"/>
                        <a:buChar char="§"/>
                      </a:pP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3" name="Footer Placeholder 2"/>
          <p:cNvSpPr>
            <a:spLocks noGrp="1"/>
          </p:cNvSpPr>
          <p:nvPr>
            <p:ph type="ftr" sz="quarter" idx="10"/>
          </p:nvPr>
        </p:nvSpPr>
        <p:spPr/>
        <p:txBody>
          <a:bodyPr/>
          <a:lstStyle/>
          <a:p>
            <a:r>
              <a:rPr lang="de-DE"/>
              <a:t>Page </a:t>
            </a:r>
            <a:r>
              <a:rPr lang="de-DE">
                <a:sym typeface="Wingdings" pitchFamily="2" charset="2"/>
              </a:rPr>
              <a:t></a:t>
            </a:r>
            <a:r>
              <a:rPr lang="de-DE"/>
              <a:t> </a:t>
            </a:r>
            <a:fld id="{45D370B4-7A5B-46E9-A805-55CE7C2D6623}" type="slidenum">
              <a:rPr lang="de-DE" smtClean="0"/>
              <a:pPr/>
              <a:t>11</a:t>
            </a:fld>
            <a:endParaRPr lang="de-DE"/>
          </a:p>
        </p:txBody>
      </p:sp>
      <p:sp>
        <p:nvSpPr>
          <p:cNvPr id="6" name="Rectangle 7"/>
          <p:cNvSpPr>
            <a:spLocks noChangeArrowheads="1"/>
          </p:cNvSpPr>
          <p:nvPr/>
        </p:nvSpPr>
        <p:spPr bwMode="gray">
          <a:xfrm>
            <a:off x="314324" y="1038225"/>
            <a:ext cx="8570031" cy="358775"/>
          </a:xfrm>
          <a:prstGeom prst="rect">
            <a:avLst/>
          </a:prstGeom>
          <a:noFill/>
          <a:ln w="9525">
            <a:noFill/>
            <a:miter lim="800000"/>
            <a:headEnd/>
            <a:tailEnd/>
          </a:ln>
        </p:spPr>
        <p:txBody>
          <a:bodyPr lIns="0" tIns="0" rIns="0" bIns="0" anchor="ctr"/>
          <a:lstStyle/>
          <a:p>
            <a:pPr defTabSz="801688" eaLnBrk="0" hangingPunct="0"/>
            <a:r>
              <a:rPr lang="en-US" noProof="1"/>
              <a:t>The VST methodology and community is growing fast:</a:t>
            </a:r>
          </a:p>
        </p:txBody>
      </p:sp>
    </p:spTree>
    <p:extLst>
      <p:ext uri="{BB962C8B-B14F-4D97-AF65-F5344CB8AC3E}">
        <p14:creationId xmlns:p14="http://schemas.microsoft.com/office/powerpoint/2010/main" val="19467471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p:txBody>
          <a:bodyPr/>
          <a:lstStyle/>
          <a:p>
            <a:r>
              <a:rPr lang="de-DE"/>
              <a:t>Page </a:t>
            </a:r>
            <a:r>
              <a:rPr lang="de-DE">
                <a:sym typeface="Wingdings" pitchFamily="2" charset="2"/>
              </a:rPr>
              <a:t></a:t>
            </a:r>
            <a:r>
              <a:rPr lang="de-DE"/>
              <a:t> </a:t>
            </a:r>
            <a:fld id="{57C69A05-B077-43B9-856E-4E91E7B7454F}" type="slidenum">
              <a:rPr lang="de-DE"/>
              <a:pPr/>
              <a:t>12</a:t>
            </a:fld>
            <a:endParaRPr lang="de-DE"/>
          </a:p>
        </p:txBody>
      </p:sp>
      <p:sp>
        <p:nvSpPr>
          <p:cNvPr id="104450" name="Rectangle 2"/>
          <p:cNvSpPr>
            <a:spLocks noGrp="1" noChangeArrowheads="1"/>
          </p:cNvSpPr>
          <p:nvPr>
            <p:ph type="title"/>
          </p:nvPr>
        </p:nvSpPr>
        <p:spPr/>
        <p:txBody>
          <a:bodyPr/>
          <a:lstStyle/>
          <a:p>
            <a:r>
              <a:rPr lang="en-US" noProof="1"/>
              <a:t>Why are we different?</a:t>
            </a:r>
          </a:p>
        </p:txBody>
      </p:sp>
      <p:sp>
        <p:nvSpPr>
          <p:cNvPr id="104451" name="Rectangle 3"/>
          <p:cNvSpPr>
            <a:spLocks noChangeArrowheads="1"/>
          </p:cNvSpPr>
          <p:nvPr/>
        </p:nvSpPr>
        <p:spPr bwMode="gray">
          <a:xfrm>
            <a:off x="2227263" y="1555750"/>
            <a:ext cx="6607175" cy="1317625"/>
          </a:xfrm>
          <a:prstGeom prst="rect">
            <a:avLst/>
          </a:prstGeom>
          <a:gradFill rotWithShape="1">
            <a:gsLst>
              <a:gs pos="0">
                <a:schemeClr val="bg1"/>
              </a:gs>
              <a:gs pos="100000">
                <a:schemeClr val="bg1">
                  <a:gamma/>
                  <a:shade val="94902"/>
                  <a:invGamma/>
                </a:schemeClr>
              </a:gs>
            </a:gsLst>
            <a:lin ang="0" scaled="1"/>
          </a:gradFill>
          <a:ln w="12700" algn="ctr">
            <a:solidFill>
              <a:srgbClr val="C0C0C0"/>
            </a:solidFill>
            <a:miter lim="800000"/>
            <a:headEnd/>
            <a:tailEnd/>
          </a:ln>
          <a:effectLst/>
        </p:spPr>
        <p:txBody>
          <a:bodyPr lIns="108000" tIns="72000" rIns="72000" bIns="72000" anchor="ctr"/>
          <a:lstStyle/>
          <a:p>
            <a:pPr marL="190500" indent="-190500">
              <a:lnSpc>
                <a:spcPct val="90000"/>
              </a:lnSpc>
              <a:spcBef>
                <a:spcPct val="10000"/>
              </a:spcBef>
              <a:spcAft>
                <a:spcPts val="600"/>
              </a:spcAft>
              <a:buClr>
                <a:schemeClr val="accent2"/>
              </a:buClr>
              <a:buFont typeface="Wingdings" pitchFamily="2" charset="2"/>
              <a:buChar char="§"/>
            </a:pPr>
            <a:r>
              <a:rPr lang="en-US" sz="1400" noProof="1"/>
              <a:t>It owns a unique database of over 200,000 entries which identifies those approaches leading organisations are employing to ensure partnering success. </a:t>
            </a:r>
          </a:p>
          <a:p>
            <a:pPr marL="190500" indent="-190500">
              <a:lnSpc>
                <a:spcPct val="90000"/>
              </a:lnSpc>
              <a:spcBef>
                <a:spcPct val="10000"/>
              </a:spcBef>
              <a:spcAft>
                <a:spcPts val="600"/>
              </a:spcAft>
              <a:buClr>
                <a:schemeClr val="accent2"/>
              </a:buClr>
              <a:buFont typeface="Wingdings" pitchFamily="2" charset="2"/>
              <a:buChar char="§"/>
            </a:pPr>
            <a:r>
              <a:rPr lang="en-US" sz="1400" noProof="1"/>
              <a:t>It has developed (with IBM and others) VST, the only alliance optimisation process currently available.</a:t>
            </a:r>
          </a:p>
        </p:txBody>
      </p:sp>
      <p:sp>
        <p:nvSpPr>
          <p:cNvPr id="104452" name="Rectangle 4"/>
          <p:cNvSpPr>
            <a:spLocks noChangeArrowheads="1"/>
          </p:cNvSpPr>
          <p:nvPr/>
        </p:nvSpPr>
        <p:spPr bwMode="gray">
          <a:xfrm>
            <a:off x="2228850" y="3017838"/>
            <a:ext cx="6607175" cy="1317625"/>
          </a:xfrm>
          <a:prstGeom prst="rect">
            <a:avLst/>
          </a:prstGeom>
          <a:gradFill rotWithShape="1">
            <a:gsLst>
              <a:gs pos="0">
                <a:schemeClr val="bg1"/>
              </a:gs>
              <a:gs pos="100000">
                <a:schemeClr val="bg1">
                  <a:gamma/>
                  <a:shade val="94902"/>
                  <a:invGamma/>
                </a:schemeClr>
              </a:gs>
            </a:gsLst>
            <a:lin ang="0" scaled="1"/>
          </a:gradFill>
          <a:ln w="12700" algn="ctr">
            <a:solidFill>
              <a:srgbClr val="C0C0C0"/>
            </a:solidFill>
            <a:miter lim="800000"/>
            <a:headEnd/>
            <a:tailEnd/>
          </a:ln>
          <a:effectLst/>
        </p:spPr>
        <p:txBody>
          <a:bodyPr lIns="108000" tIns="72000" rIns="72000" bIns="72000" anchor="ctr"/>
          <a:lstStyle/>
          <a:p>
            <a:pPr marL="190500" indent="-190500">
              <a:lnSpc>
                <a:spcPct val="90000"/>
              </a:lnSpc>
              <a:spcBef>
                <a:spcPct val="10000"/>
              </a:spcBef>
              <a:spcAft>
                <a:spcPts val="600"/>
              </a:spcAft>
              <a:buClr>
                <a:schemeClr val="accent2"/>
              </a:buClr>
              <a:buFont typeface="Wingdings" pitchFamily="2" charset="2"/>
              <a:buChar char="§"/>
            </a:pPr>
            <a:r>
              <a:rPr lang="en-US" sz="1400" noProof="1"/>
              <a:t>The ABP associates are internationally recognised teachers and presenters on the subject of strategic alliance relationships.</a:t>
            </a:r>
          </a:p>
          <a:p>
            <a:pPr marL="190500" indent="-190500">
              <a:lnSpc>
                <a:spcPct val="90000"/>
              </a:lnSpc>
              <a:spcBef>
                <a:spcPct val="10000"/>
              </a:spcBef>
              <a:spcAft>
                <a:spcPts val="600"/>
              </a:spcAft>
              <a:buClr>
                <a:schemeClr val="accent2"/>
              </a:buClr>
              <a:buFont typeface="Wingdings" pitchFamily="2" charset="2"/>
              <a:buChar char="§"/>
            </a:pPr>
            <a:r>
              <a:rPr lang="en-US" sz="1400" noProof="1"/>
              <a:t>ABP uses a ‘client best solution’ approach this means that it will actively recommend other consultants and advisers from its extensive global network if it is in the best interests of the client.</a:t>
            </a:r>
          </a:p>
        </p:txBody>
      </p:sp>
      <p:sp>
        <p:nvSpPr>
          <p:cNvPr id="104453" name="Rectangle 5"/>
          <p:cNvSpPr>
            <a:spLocks noChangeArrowheads="1"/>
          </p:cNvSpPr>
          <p:nvPr/>
        </p:nvSpPr>
        <p:spPr bwMode="gray">
          <a:xfrm>
            <a:off x="2228850" y="4478338"/>
            <a:ext cx="6607175" cy="1317625"/>
          </a:xfrm>
          <a:prstGeom prst="rect">
            <a:avLst/>
          </a:prstGeom>
          <a:gradFill rotWithShape="1">
            <a:gsLst>
              <a:gs pos="0">
                <a:schemeClr val="bg1"/>
              </a:gs>
              <a:gs pos="100000">
                <a:schemeClr val="bg1">
                  <a:gamma/>
                  <a:shade val="94902"/>
                  <a:invGamma/>
                </a:schemeClr>
              </a:gs>
            </a:gsLst>
            <a:lin ang="0" scaled="1"/>
          </a:gradFill>
          <a:ln w="12700" algn="ctr">
            <a:solidFill>
              <a:srgbClr val="C0C0C0"/>
            </a:solidFill>
            <a:miter lim="800000"/>
            <a:headEnd/>
            <a:tailEnd/>
          </a:ln>
          <a:effectLst/>
        </p:spPr>
        <p:txBody>
          <a:bodyPr lIns="108000" tIns="72000" rIns="72000" bIns="72000" anchor="ctr"/>
          <a:lstStyle/>
          <a:p>
            <a:pPr marL="190500" indent="-190500">
              <a:lnSpc>
                <a:spcPct val="90000"/>
              </a:lnSpc>
              <a:spcBef>
                <a:spcPct val="10000"/>
              </a:spcBef>
              <a:spcAft>
                <a:spcPts val="600"/>
              </a:spcAft>
              <a:buClr>
                <a:schemeClr val="accent2"/>
              </a:buClr>
              <a:buFont typeface="Wingdings" pitchFamily="2" charset="2"/>
              <a:buChar char="§"/>
            </a:pPr>
            <a:r>
              <a:rPr lang="en-US" sz="1400" noProof="1"/>
              <a:t>The ABP Methodology has now been used by over 60% of the organisations in ASAP (the Association of Strategic Alliance Professionals) and by 8 of the 12 founding Sponsors of the association.</a:t>
            </a:r>
          </a:p>
          <a:p>
            <a:pPr marL="190500" indent="-190500">
              <a:lnSpc>
                <a:spcPct val="90000"/>
              </a:lnSpc>
              <a:spcBef>
                <a:spcPct val="10000"/>
              </a:spcBef>
              <a:spcAft>
                <a:spcPts val="600"/>
              </a:spcAft>
              <a:buClr>
                <a:schemeClr val="accent2"/>
              </a:buClr>
              <a:buFont typeface="Wingdings" pitchFamily="2" charset="2"/>
              <a:buChar char="§"/>
            </a:pPr>
            <a:r>
              <a:rPr lang="en-GB" sz="1400" noProof="1"/>
              <a:t>300+ of the FTSE 500 companies have used ABP services.</a:t>
            </a:r>
            <a:endParaRPr lang="en-US" sz="1400" noProof="1"/>
          </a:p>
        </p:txBody>
      </p:sp>
      <p:sp>
        <p:nvSpPr>
          <p:cNvPr id="104454" name="Rectangle 7"/>
          <p:cNvSpPr>
            <a:spLocks noChangeArrowheads="1"/>
          </p:cNvSpPr>
          <p:nvPr/>
        </p:nvSpPr>
        <p:spPr bwMode="gray">
          <a:xfrm>
            <a:off x="314325" y="1038225"/>
            <a:ext cx="5753100" cy="358775"/>
          </a:xfrm>
          <a:prstGeom prst="rect">
            <a:avLst/>
          </a:prstGeom>
          <a:noFill/>
          <a:ln w="9525">
            <a:noFill/>
            <a:miter lim="800000"/>
            <a:headEnd/>
            <a:tailEnd/>
          </a:ln>
        </p:spPr>
        <p:txBody>
          <a:bodyPr lIns="0" tIns="0" rIns="0" bIns="0" anchor="ctr"/>
          <a:lstStyle/>
          <a:p>
            <a:pPr defTabSz="801688" eaLnBrk="0" hangingPunct="0"/>
            <a:r>
              <a:rPr lang="en-US" noProof="1"/>
              <a:t>ABP is unique because:</a:t>
            </a:r>
          </a:p>
        </p:txBody>
      </p:sp>
      <p:sp>
        <p:nvSpPr>
          <p:cNvPr id="104455" name="Rectangle 7" descr="Bild5"/>
          <p:cNvSpPr>
            <a:spLocks noChangeAspect="1" noChangeArrowheads="1"/>
          </p:cNvSpPr>
          <p:nvPr/>
        </p:nvSpPr>
        <p:spPr bwMode="gray">
          <a:xfrm>
            <a:off x="328613" y="1555750"/>
            <a:ext cx="1755775" cy="1317625"/>
          </a:xfrm>
          <a:prstGeom prst="rect">
            <a:avLst/>
          </a:prstGeom>
          <a:blipFill dpi="0" rotWithShape="1">
            <a:blip r:embed="rId4" cstate="print"/>
            <a:srcRect/>
            <a:stretch>
              <a:fillRect/>
            </a:stretch>
          </a:blipFill>
          <a:ln w="12700">
            <a:solidFill>
              <a:srgbClr val="C0C0C0"/>
            </a:solidFill>
            <a:miter lim="800000"/>
            <a:headEnd/>
            <a:tailEnd/>
          </a:ln>
          <a:effectLst/>
        </p:spPr>
        <p:txBody>
          <a:bodyPr lIns="108000" tIns="72000" rIns="72000" bIns="72000" anchor="ctr"/>
          <a:lstStyle/>
          <a:p>
            <a:endParaRPr lang="en-US"/>
          </a:p>
        </p:txBody>
      </p:sp>
      <p:sp>
        <p:nvSpPr>
          <p:cNvPr id="104456" name="Rectangle 8" descr="Bild6"/>
          <p:cNvSpPr>
            <a:spLocks noChangeAspect="1" noChangeArrowheads="1"/>
          </p:cNvSpPr>
          <p:nvPr/>
        </p:nvSpPr>
        <p:spPr bwMode="auto">
          <a:xfrm>
            <a:off x="328613" y="3017838"/>
            <a:ext cx="1755775" cy="1319212"/>
          </a:xfrm>
          <a:prstGeom prst="rect">
            <a:avLst/>
          </a:prstGeom>
          <a:blipFill dpi="0" rotWithShape="1">
            <a:blip r:embed="rId5" cstate="print"/>
            <a:srcRect/>
            <a:stretch>
              <a:fillRect/>
            </a:stretch>
          </a:blipFill>
          <a:ln w="12700">
            <a:solidFill>
              <a:srgbClr val="C0C0C0"/>
            </a:solidFill>
            <a:miter lim="800000"/>
            <a:headEnd/>
            <a:tailEnd/>
          </a:ln>
          <a:effectLst/>
        </p:spPr>
        <p:txBody>
          <a:bodyPr wrap="none" anchor="ctr"/>
          <a:lstStyle/>
          <a:p>
            <a:endParaRPr lang="en-US"/>
          </a:p>
        </p:txBody>
      </p:sp>
      <p:sp>
        <p:nvSpPr>
          <p:cNvPr id="104457" name="Rectangle 9" descr="Bild7"/>
          <p:cNvSpPr>
            <a:spLocks noChangeAspect="1" noChangeArrowheads="1"/>
          </p:cNvSpPr>
          <p:nvPr/>
        </p:nvSpPr>
        <p:spPr bwMode="gray">
          <a:xfrm rot="-21600000">
            <a:off x="328613" y="4478338"/>
            <a:ext cx="1755775" cy="1317625"/>
          </a:xfrm>
          <a:prstGeom prst="rect">
            <a:avLst/>
          </a:prstGeom>
          <a:blipFill dpi="0" rotWithShape="1">
            <a:blip r:embed="rId6" cstate="print"/>
            <a:srcRect/>
            <a:stretch>
              <a:fillRect/>
            </a:stretch>
          </a:blipFill>
          <a:ln w="12700">
            <a:solidFill>
              <a:srgbClr val="C0C0C0"/>
            </a:solidFill>
            <a:miter lim="800000"/>
            <a:headEnd/>
            <a:tailEnd/>
          </a:ln>
          <a:effectLst/>
        </p:spPr>
        <p:txBody>
          <a:bodyPr lIns="108000" tIns="72000" rIns="72000" bIns="72000" anchor="ctr"/>
          <a:lstStyle/>
          <a:p>
            <a:endParaRPr lang="en-US"/>
          </a:p>
        </p:txBody>
      </p:sp>
    </p:spTree>
    <p:custDataLst>
      <p:tags r:id="rId1"/>
    </p:custData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de-DE"/>
              <a:t>Page </a:t>
            </a:r>
            <a:r>
              <a:rPr lang="de-DE">
                <a:sym typeface="Wingdings" pitchFamily="2" charset="2"/>
              </a:rPr>
              <a:t></a:t>
            </a:r>
            <a:r>
              <a:rPr lang="de-DE"/>
              <a:t> </a:t>
            </a:r>
            <a:fld id="{74F223CE-17B2-4351-8482-C7F7B2D1AD2A}" type="slidenum">
              <a:rPr lang="de-DE"/>
              <a:pPr/>
              <a:t>13</a:t>
            </a:fld>
            <a:endParaRPr lang="de-DE"/>
          </a:p>
        </p:txBody>
      </p:sp>
      <p:sp>
        <p:nvSpPr>
          <p:cNvPr id="108546" name="Rectangle 2"/>
          <p:cNvSpPr>
            <a:spLocks noGrp="1" noChangeArrowheads="1"/>
          </p:cNvSpPr>
          <p:nvPr>
            <p:ph type="title"/>
          </p:nvPr>
        </p:nvSpPr>
        <p:spPr/>
        <p:txBody>
          <a:bodyPr/>
          <a:lstStyle/>
          <a:p>
            <a:r>
              <a:rPr lang="en-US" noProof="1"/>
              <a:t>What do our clients think of us?</a:t>
            </a:r>
          </a:p>
        </p:txBody>
      </p:sp>
      <p:sp>
        <p:nvSpPr>
          <p:cNvPr id="108547" name="Rectangle 7"/>
          <p:cNvSpPr>
            <a:spLocks noChangeArrowheads="1"/>
          </p:cNvSpPr>
          <p:nvPr/>
        </p:nvSpPr>
        <p:spPr bwMode="gray">
          <a:xfrm>
            <a:off x="314324" y="1038225"/>
            <a:ext cx="8682920" cy="358775"/>
          </a:xfrm>
          <a:prstGeom prst="rect">
            <a:avLst/>
          </a:prstGeom>
          <a:noFill/>
          <a:ln w="9525">
            <a:noFill/>
            <a:miter lim="800000"/>
            <a:headEnd/>
            <a:tailEnd/>
          </a:ln>
        </p:spPr>
        <p:txBody>
          <a:bodyPr lIns="0" tIns="0" rIns="0" bIns="0" anchor="ctr"/>
          <a:lstStyle/>
          <a:p>
            <a:pPr defTabSz="801688" eaLnBrk="0" hangingPunct="0"/>
            <a:r>
              <a:rPr lang="en-US" noProof="1"/>
              <a:t>ABP clients recognise the value that we develop in their strategic alliances:</a:t>
            </a:r>
          </a:p>
        </p:txBody>
      </p:sp>
      <p:pic>
        <p:nvPicPr>
          <p:cNvPr id="108549" name="Picture 5" descr="bild_groß"/>
          <p:cNvPicPr>
            <a:picLocks noChangeAspect="1" noChangeArrowheads="1"/>
          </p:cNvPicPr>
          <p:nvPr/>
        </p:nvPicPr>
        <p:blipFill>
          <a:blip r:embed="rId4" cstate="print"/>
          <a:srcRect/>
          <a:stretch>
            <a:fillRect/>
          </a:stretch>
        </p:blipFill>
        <p:spPr bwMode="auto">
          <a:xfrm flipH="1">
            <a:off x="325438" y="1555750"/>
            <a:ext cx="8509000" cy="4241800"/>
          </a:xfrm>
          <a:prstGeom prst="rect">
            <a:avLst/>
          </a:prstGeom>
          <a:noFill/>
          <a:ln w="12700">
            <a:solidFill>
              <a:srgbClr val="C0C0C0"/>
            </a:solidFill>
            <a:miter lim="800000"/>
            <a:headEnd/>
            <a:tailEnd/>
          </a:ln>
        </p:spPr>
      </p:pic>
      <p:sp>
        <p:nvSpPr>
          <p:cNvPr id="6" name="Rectangle 5"/>
          <p:cNvSpPr/>
          <p:nvPr/>
        </p:nvSpPr>
        <p:spPr bwMode="auto">
          <a:xfrm>
            <a:off x="316089" y="1546578"/>
            <a:ext cx="8511822" cy="4255911"/>
          </a:xfrm>
          <a:prstGeom prst="rect">
            <a:avLst/>
          </a:prstGeom>
          <a:solidFill>
            <a:schemeClr val="accent1">
              <a:alpha val="66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7" name="Rectangle 3"/>
          <p:cNvSpPr txBox="1">
            <a:spLocks noChangeArrowheads="1"/>
          </p:cNvSpPr>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190500" marR="0" lvl="0" indent="-190500" algn="l" defTabSz="914400" rtl="0" eaLnBrk="1" fontAlgn="base" latinLnBrk="0" hangingPunct="1">
              <a:lnSpc>
                <a:spcPct val="80000"/>
              </a:lnSpc>
              <a:spcBef>
                <a:spcPct val="60000"/>
              </a:spcBef>
              <a:spcAft>
                <a:spcPts val="600"/>
              </a:spcAft>
              <a:buClr>
                <a:schemeClr val="accent1"/>
              </a:buClr>
              <a:buSzTx/>
              <a:buFont typeface="Wingdings" pitchFamily="2" charset="2"/>
              <a:buChar char="§"/>
              <a:tabLst/>
              <a:defRPr/>
            </a:pP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It was the end of a long day and we were all tired but Mike made us sit up and get involved.  It was so good we chose to go on for another 30 minutes rather than have a drink at the bar!</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 </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 VP Alliances EMEA SBS</a:t>
            </a:r>
          </a:p>
          <a:p>
            <a:pPr marL="190500" marR="0" lvl="0" indent="-190500" algn="l" defTabSz="914400" rtl="0" eaLnBrk="1" fontAlgn="base" latinLnBrk="0" hangingPunct="1">
              <a:lnSpc>
                <a:spcPct val="80000"/>
              </a:lnSpc>
              <a:spcBef>
                <a:spcPct val="60000"/>
              </a:spcBef>
              <a:spcAft>
                <a:spcPts val="600"/>
              </a:spcAft>
              <a:buClr>
                <a:schemeClr val="accent1"/>
              </a:buClr>
              <a:buSzTx/>
              <a:buFont typeface="Wingdings" pitchFamily="2" charset="2"/>
              <a:buChar char="§"/>
              <a:tabLst/>
              <a:defRPr/>
            </a:pPr>
            <a:r>
              <a:rPr kumimoji="0" lang="en-GB" sz="1200" b="1" i="0" u="none" strike="noStrike" kern="0" cap="none" spc="0" normalizeH="0" baseline="0" noProof="0" dirty="0">
                <a:ln>
                  <a:noFill/>
                </a:ln>
                <a:solidFill>
                  <a:schemeClr val="bg1"/>
                </a:solidFill>
                <a:effectLst/>
                <a:uLnTx/>
                <a:uFillTx/>
                <a:latin typeface="+mn-lt"/>
                <a:ea typeface="+mn-ea"/>
                <a:cs typeface="+mn-cs"/>
              </a:rPr>
              <a:t>The Workshop presenter (Mike Nevin) just keeps on giving and giving more information, it was absolutely amazing the people he has worked with.</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 - Alliance Director IBM </a:t>
            </a:r>
          </a:p>
          <a:p>
            <a:pPr marL="190500" marR="0" lvl="0" indent="-190500" algn="l" defTabSz="914400" rtl="0" eaLnBrk="1" fontAlgn="base" latinLnBrk="0" hangingPunct="1">
              <a:lnSpc>
                <a:spcPct val="80000"/>
              </a:lnSpc>
              <a:spcBef>
                <a:spcPct val="60000"/>
              </a:spcBef>
              <a:spcAft>
                <a:spcPts val="600"/>
              </a:spcAft>
              <a:buClr>
                <a:schemeClr val="accent1"/>
              </a:buClr>
              <a:buSzTx/>
              <a:buFont typeface="Wingdings" pitchFamily="2" charset="2"/>
              <a:buChar char="§"/>
              <a:tabLst/>
              <a:defRPr/>
            </a:pP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Whatever drug Mike</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s on I</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d like some!  I have never seen an individual with so much energy and passion.</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 - Alliance Director IBM</a:t>
            </a:r>
          </a:p>
          <a:p>
            <a:pPr marL="190500" marR="0" lvl="0" indent="-190500" algn="l" defTabSz="914400" rtl="0" eaLnBrk="1" fontAlgn="base" latinLnBrk="0" hangingPunct="1">
              <a:lnSpc>
                <a:spcPct val="80000"/>
              </a:lnSpc>
              <a:spcBef>
                <a:spcPct val="60000"/>
              </a:spcBef>
              <a:spcAft>
                <a:spcPts val="600"/>
              </a:spcAft>
              <a:buClr>
                <a:schemeClr val="accent1"/>
              </a:buClr>
              <a:buSzTx/>
              <a:buFont typeface="Wingdings" pitchFamily="2" charset="2"/>
              <a:buChar char="§"/>
              <a:tabLst/>
              <a:defRPr/>
            </a:pP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Your feedback scores were the aggregated best out of over 130 presenters at the MPI Forum 2005.  We look forward to seeing you again at Davos in 2006</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 - MPI Conference Organiser</a:t>
            </a:r>
          </a:p>
          <a:p>
            <a:pPr marL="190500" marR="0" lvl="0" indent="-190500" algn="l" defTabSz="914400" rtl="0" eaLnBrk="1" fontAlgn="base" latinLnBrk="0" hangingPunct="1">
              <a:lnSpc>
                <a:spcPct val="80000"/>
              </a:lnSpc>
              <a:spcBef>
                <a:spcPct val="60000"/>
              </a:spcBef>
              <a:spcAft>
                <a:spcPts val="600"/>
              </a:spcAft>
              <a:buClr>
                <a:schemeClr val="accent1"/>
              </a:buClr>
              <a:buSzTx/>
              <a:buFont typeface="Wingdings" pitchFamily="2" charset="2"/>
              <a:buChar char="§"/>
              <a:tabLst/>
              <a:defRPr/>
            </a:pP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You will never be able to write fast enough to get all the good bits down!</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 </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 VP Alliances </a:t>
            </a:r>
            <a:r>
              <a:rPr kumimoji="0" lang="en-GB" sz="1200" b="1" i="0" u="none" strike="noStrike" kern="0" cap="none" spc="0" normalizeH="0" baseline="0" noProof="0" dirty="0" err="1">
                <a:ln>
                  <a:noFill/>
                </a:ln>
                <a:solidFill>
                  <a:schemeClr val="bg1"/>
                </a:solidFill>
                <a:effectLst/>
                <a:uLnTx/>
                <a:uFillTx/>
                <a:latin typeface="+mn-lt"/>
                <a:ea typeface="+mn-ea"/>
                <a:cs typeface="+mn-cs"/>
              </a:rPr>
              <a:t>Cognos</a:t>
            </a:r>
            <a:endParaRPr kumimoji="0" lang="en-GB" sz="1200" b="1" i="0" u="none" strike="noStrike" kern="0" cap="none" spc="0" normalizeH="0" baseline="0" noProof="0" dirty="0">
              <a:ln>
                <a:noFill/>
              </a:ln>
              <a:solidFill>
                <a:schemeClr val="bg1"/>
              </a:solidFill>
              <a:effectLst/>
              <a:uLnTx/>
              <a:uFillTx/>
              <a:latin typeface="+mn-lt"/>
              <a:ea typeface="+mn-ea"/>
              <a:cs typeface="+mn-cs"/>
            </a:endParaRPr>
          </a:p>
          <a:p>
            <a:pPr marL="190500" marR="0" lvl="0" indent="-190500" algn="l" defTabSz="914400" rtl="0" eaLnBrk="1" fontAlgn="base" latinLnBrk="0" hangingPunct="1">
              <a:lnSpc>
                <a:spcPct val="80000"/>
              </a:lnSpc>
              <a:spcBef>
                <a:spcPct val="60000"/>
              </a:spcBef>
              <a:spcAft>
                <a:spcPts val="600"/>
              </a:spcAft>
              <a:buClr>
                <a:schemeClr val="accent1"/>
              </a:buClr>
              <a:buSzTx/>
              <a:buFont typeface="Wingdings" pitchFamily="2" charset="2"/>
              <a:buChar char="§"/>
              <a:tabLst/>
              <a:defRPr/>
            </a:pPr>
            <a:r>
              <a:rPr kumimoji="0" lang="en-GB" sz="1200" b="1" i="0" u="none" strike="noStrike" kern="0" cap="none" spc="0" normalizeH="0" baseline="0" noProof="0" dirty="0">
                <a:ln>
                  <a:noFill/>
                </a:ln>
                <a:solidFill>
                  <a:schemeClr val="bg1"/>
                </a:solidFill>
                <a:effectLst/>
                <a:uLnTx/>
                <a:uFillTx/>
                <a:latin typeface="+mn-lt"/>
                <a:ea typeface="+mn-ea"/>
                <a:cs typeface="+mn-cs"/>
              </a:rPr>
              <a:t>Mike was quite happy to talk to me on the telephone after the event.  He even gave me a huge number of extra ideas that I could put into practice.</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 </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 VP Alliances EMEA Philips</a:t>
            </a:r>
          </a:p>
          <a:p>
            <a:pPr marL="190500" marR="0" lvl="0" indent="-190500" algn="l" defTabSz="914400" rtl="0" eaLnBrk="1" fontAlgn="base" latinLnBrk="0" hangingPunct="1">
              <a:lnSpc>
                <a:spcPct val="80000"/>
              </a:lnSpc>
              <a:spcBef>
                <a:spcPct val="60000"/>
              </a:spcBef>
              <a:spcAft>
                <a:spcPts val="600"/>
              </a:spcAft>
              <a:buClr>
                <a:schemeClr val="accent1"/>
              </a:buClr>
              <a:buSzTx/>
              <a:buFont typeface="Wingdings" pitchFamily="2" charset="2"/>
              <a:buChar char="§"/>
              <a:tabLst/>
              <a:defRPr/>
            </a:pP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Mike has the collaboration gene.  I mentioned in passing some problems I was having with a partner and within 4 days after the event Mike had introduced me to three relevant people in the organisation </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 2 of them who were significantly senior to me but still prepared to take my call.</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 </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 Alliances Director Cisco </a:t>
            </a:r>
          </a:p>
          <a:p>
            <a:pPr marL="190500" marR="0" lvl="0" indent="-190500" algn="l" defTabSz="914400" rtl="0" eaLnBrk="1" fontAlgn="base" latinLnBrk="0" hangingPunct="1">
              <a:lnSpc>
                <a:spcPct val="80000"/>
              </a:lnSpc>
              <a:spcBef>
                <a:spcPct val="60000"/>
              </a:spcBef>
              <a:spcAft>
                <a:spcPts val="600"/>
              </a:spcAft>
              <a:buClr>
                <a:schemeClr val="accent1"/>
              </a:buClr>
              <a:buSzTx/>
              <a:buFont typeface="Wingdings" pitchFamily="2" charset="2"/>
              <a:buChar char="§"/>
              <a:tabLst/>
              <a:defRPr/>
            </a:pP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I have never before seen a conference leader or facilitator (Mike Nevin) performing that role in such an inspiring, supporting and empowering way - Excellent!</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 </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 Feedback Forms ASAP Europe</a:t>
            </a:r>
          </a:p>
          <a:p>
            <a:pPr marL="190500" marR="0" lvl="0" indent="-190500" algn="l" defTabSz="914400" rtl="0" eaLnBrk="1" fontAlgn="base" latinLnBrk="0" hangingPunct="1">
              <a:lnSpc>
                <a:spcPct val="80000"/>
              </a:lnSpc>
              <a:spcBef>
                <a:spcPct val="60000"/>
              </a:spcBef>
              <a:spcAft>
                <a:spcPts val="600"/>
              </a:spcAft>
              <a:buClr>
                <a:schemeClr val="accent1"/>
              </a:buClr>
              <a:buSzTx/>
              <a:buFont typeface="Wingdings" pitchFamily="2" charset="2"/>
              <a:buChar char="§"/>
              <a:tabLst/>
              <a:defRPr/>
            </a:pP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I immediately suggested the relationship refresh idea to my global strategic partner and they loved it!</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 </a:t>
            </a:r>
            <a:r>
              <a:rPr kumimoji="0" lang="en-GB" sz="1200" b="1" i="0" u="none" strike="noStrike" kern="0" cap="none" spc="0" normalizeH="0" baseline="0" noProof="0" dirty="0">
                <a:ln>
                  <a:noFill/>
                </a:ln>
                <a:solidFill>
                  <a:schemeClr val="bg1"/>
                </a:solidFill>
                <a:effectLst/>
                <a:uLnTx/>
                <a:uFillTx/>
                <a:latin typeface="Verdana" pitchFamily="34" charset="0"/>
                <a:ea typeface="+mn-ea"/>
                <a:cs typeface="+mn-cs"/>
              </a:rPr>
              <a:t>–</a:t>
            </a:r>
            <a:r>
              <a:rPr kumimoji="0" lang="en-GB" sz="1200" b="1" i="0" u="none" strike="noStrike" kern="0" cap="none" spc="0" normalizeH="0" baseline="0" noProof="0" dirty="0">
                <a:ln>
                  <a:noFill/>
                </a:ln>
                <a:solidFill>
                  <a:schemeClr val="bg1"/>
                </a:solidFill>
                <a:effectLst/>
                <a:uLnTx/>
                <a:uFillTx/>
                <a:latin typeface="+mn-lt"/>
                <a:ea typeface="+mn-ea"/>
                <a:cs typeface="+mn-cs"/>
              </a:rPr>
              <a:t> Alliance VP (NA) Capgemini </a:t>
            </a:r>
          </a:p>
        </p:txBody>
      </p:sp>
    </p:spTree>
    <p:custDataLst>
      <p:tags r:id="rId1"/>
    </p:custData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Footer Placeholder 2"/>
          <p:cNvSpPr>
            <a:spLocks noGrp="1"/>
          </p:cNvSpPr>
          <p:nvPr>
            <p:ph type="ftr" sz="quarter" idx="10"/>
          </p:nvPr>
        </p:nvSpPr>
        <p:spPr/>
        <p:txBody>
          <a:bodyPr/>
          <a:lstStyle/>
          <a:p>
            <a:r>
              <a:rPr lang="de-DE"/>
              <a:t>Page </a:t>
            </a:r>
            <a:r>
              <a:rPr lang="de-DE">
                <a:sym typeface="Wingdings" pitchFamily="2" charset="2"/>
              </a:rPr>
              <a:t></a:t>
            </a:r>
            <a:r>
              <a:rPr lang="de-DE"/>
              <a:t> </a:t>
            </a:r>
            <a:fld id="{54A60628-AEB1-4230-B797-FBC4BBEB4FD0}" type="slidenum">
              <a:rPr lang="de-DE"/>
              <a:pPr/>
              <a:t>14</a:t>
            </a:fld>
            <a:endParaRPr lang="de-DE"/>
          </a:p>
        </p:txBody>
      </p:sp>
      <p:sp>
        <p:nvSpPr>
          <p:cNvPr id="122946" name="Rectangle 66"/>
          <p:cNvSpPr>
            <a:spLocks noGrp="1" noChangeArrowheads="1"/>
          </p:cNvSpPr>
          <p:nvPr>
            <p:ph type="title"/>
          </p:nvPr>
        </p:nvSpPr>
        <p:spPr/>
        <p:txBody>
          <a:bodyPr/>
          <a:lstStyle/>
          <a:p>
            <a:r>
              <a:rPr lang="en-US" noProof="1"/>
              <a:t>ABP Case Studies in High Tech (Sample)</a:t>
            </a:r>
          </a:p>
        </p:txBody>
      </p:sp>
      <p:sp>
        <p:nvSpPr>
          <p:cNvPr id="122947" name="Rectangle 7"/>
          <p:cNvSpPr>
            <a:spLocks noChangeArrowheads="1"/>
          </p:cNvSpPr>
          <p:nvPr/>
        </p:nvSpPr>
        <p:spPr bwMode="gray">
          <a:xfrm>
            <a:off x="314325" y="1038225"/>
            <a:ext cx="5753100" cy="358775"/>
          </a:xfrm>
          <a:prstGeom prst="rect">
            <a:avLst/>
          </a:prstGeom>
          <a:noFill/>
          <a:ln w="9525">
            <a:noFill/>
            <a:miter lim="800000"/>
            <a:headEnd/>
            <a:tailEnd/>
          </a:ln>
        </p:spPr>
        <p:txBody>
          <a:bodyPr lIns="0" tIns="0" rIns="0" bIns="0" anchor="ctr"/>
          <a:lstStyle/>
          <a:p>
            <a:pPr defTabSz="801688" eaLnBrk="0" hangingPunct="0"/>
            <a:r>
              <a:rPr lang="en-US" noProof="1"/>
              <a:t>Average increase in the database is 250% - 650%</a:t>
            </a:r>
          </a:p>
        </p:txBody>
      </p:sp>
      <p:graphicFrame>
        <p:nvGraphicFramePr>
          <p:cNvPr id="122948" name="Group 68"/>
          <p:cNvGraphicFramePr>
            <a:graphicFrameLocks noGrp="1"/>
          </p:cNvGraphicFramePr>
          <p:nvPr>
            <p:extLst>
              <p:ext uri="{D42A27DB-BD31-4B8C-83A1-F6EECF244321}">
                <p14:modId xmlns:p14="http://schemas.microsoft.com/office/powerpoint/2010/main" val="3260257090"/>
              </p:ext>
            </p:extLst>
          </p:nvPr>
        </p:nvGraphicFramePr>
        <p:xfrm>
          <a:off x="314325" y="1550988"/>
          <a:ext cx="4184650" cy="4611855"/>
        </p:xfrm>
        <a:graphic>
          <a:graphicData uri="http://schemas.openxmlformats.org/drawingml/2006/table">
            <a:tbl>
              <a:tblPr/>
              <a:tblGrid>
                <a:gridCol w="1142833">
                  <a:extLst>
                    <a:ext uri="{9D8B030D-6E8A-4147-A177-3AD203B41FA5}">
                      <a16:colId xmlns:a16="http://schemas.microsoft.com/office/drawing/2014/main" val="20000"/>
                    </a:ext>
                  </a:extLst>
                </a:gridCol>
                <a:gridCol w="1029368">
                  <a:extLst>
                    <a:ext uri="{9D8B030D-6E8A-4147-A177-3AD203B41FA5}">
                      <a16:colId xmlns:a16="http://schemas.microsoft.com/office/drawing/2014/main" val="20001"/>
                    </a:ext>
                  </a:extLst>
                </a:gridCol>
                <a:gridCol w="1042737">
                  <a:extLst>
                    <a:ext uri="{9D8B030D-6E8A-4147-A177-3AD203B41FA5}">
                      <a16:colId xmlns:a16="http://schemas.microsoft.com/office/drawing/2014/main" val="20002"/>
                    </a:ext>
                  </a:extLst>
                </a:gridCol>
                <a:gridCol w="969712">
                  <a:extLst>
                    <a:ext uri="{9D8B030D-6E8A-4147-A177-3AD203B41FA5}">
                      <a16:colId xmlns:a16="http://schemas.microsoft.com/office/drawing/2014/main" val="20003"/>
                    </a:ext>
                  </a:extLst>
                </a:gridCol>
              </a:tblGrid>
              <a:tr h="427087">
                <a:tc>
                  <a:txBody>
                    <a:bodyPr/>
                    <a:lstStyle/>
                    <a:p>
                      <a:pPr marL="0" marR="0" lvl="0" indent="0" algn="l" defTabSz="914400" rtl="0" eaLnBrk="0" fontAlgn="base" latinLnBrk="0" hangingPunct="0">
                        <a:lnSpc>
                          <a:spcPct val="90000"/>
                        </a:lnSpc>
                        <a:spcBef>
                          <a:spcPct val="60000"/>
                        </a:spcBef>
                        <a:spcAft>
                          <a:spcPct val="0"/>
                        </a:spcAft>
                        <a:buClr>
                          <a:schemeClr val="accent1"/>
                        </a:buClr>
                        <a:buSzTx/>
                        <a:buFont typeface="Wingdings" pitchFamily="2" charset="2"/>
                        <a:buNone/>
                        <a:tabLst/>
                      </a:pPr>
                      <a:r>
                        <a:rPr kumimoji="0" lang="en-US" sz="1400" b="1" i="0" u="none" strike="noStrike" cap="none" normalizeH="0" baseline="0" noProof="1">
                          <a:ln>
                            <a:noFill/>
                          </a:ln>
                          <a:solidFill>
                            <a:srgbClr val="FFFFFF"/>
                          </a:solidFill>
                          <a:effectLst/>
                          <a:latin typeface="Arial" charset="0"/>
                        </a:rPr>
                        <a:t>Client</a:t>
                      </a: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0" fontAlgn="base" latinLnBrk="0" hangingPunct="0">
                        <a:lnSpc>
                          <a:spcPct val="90000"/>
                        </a:lnSpc>
                        <a:spcBef>
                          <a:spcPct val="60000"/>
                        </a:spcBef>
                        <a:spcAft>
                          <a:spcPct val="0"/>
                        </a:spcAft>
                        <a:buClr>
                          <a:schemeClr val="accent1"/>
                        </a:buClr>
                        <a:buSzTx/>
                        <a:buFont typeface="Wingdings" pitchFamily="2" charset="2"/>
                        <a:buNone/>
                        <a:tabLst/>
                      </a:pPr>
                      <a:r>
                        <a:rPr kumimoji="0" lang="en-US" sz="1400" b="1" i="0" u="none" strike="noStrike" cap="none" normalizeH="0" baseline="0" noProof="1">
                          <a:ln>
                            <a:noFill/>
                          </a:ln>
                          <a:solidFill>
                            <a:srgbClr val="FFFFFF"/>
                          </a:solidFill>
                          <a:effectLst/>
                          <a:latin typeface="Arial" charset="0"/>
                        </a:rPr>
                        <a:t>Partner</a:t>
                      </a: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0" fontAlgn="base" latinLnBrk="0" hangingPunct="0">
                        <a:lnSpc>
                          <a:spcPct val="90000"/>
                        </a:lnSpc>
                        <a:spcBef>
                          <a:spcPct val="60000"/>
                        </a:spcBef>
                        <a:spcAft>
                          <a:spcPct val="0"/>
                        </a:spcAft>
                        <a:buClr>
                          <a:schemeClr val="accent1"/>
                        </a:buClr>
                        <a:buSzTx/>
                        <a:buFont typeface="Wingdings" pitchFamily="2" charset="2"/>
                        <a:buNone/>
                        <a:tabLst/>
                      </a:pPr>
                      <a:r>
                        <a:rPr kumimoji="0" lang="en-US" sz="1400" b="1" i="0" u="none" strike="noStrike" cap="none" normalizeH="0" baseline="0" noProof="1">
                          <a:ln>
                            <a:noFill/>
                          </a:ln>
                          <a:solidFill>
                            <a:srgbClr val="FFFFFF"/>
                          </a:solidFill>
                          <a:effectLst/>
                          <a:latin typeface="Arial" charset="0"/>
                        </a:rPr>
                        <a:t>Target</a:t>
                      </a:r>
                    </a:p>
                  </a:txBody>
                  <a:tcPr marL="36000" marR="72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0" fontAlgn="base" latinLnBrk="0" hangingPunct="0">
                        <a:lnSpc>
                          <a:spcPct val="90000"/>
                        </a:lnSpc>
                        <a:spcBef>
                          <a:spcPct val="60000"/>
                        </a:spcBef>
                        <a:spcAft>
                          <a:spcPct val="0"/>
                        </a:spcAft>
                        <a:buClr>
                          <a:schemeClr val="accent1"/>
                        </a:buClr>
                        <a:buSzTx/>
                        <a:buFont typeface="Wingdings" pitchFamily="2" charset="2"/>
                        <a:buNone/>
                        <a:tabLst/>
                      </a:pPr>
                      <a:r>
                        <a:rPr kumimoji="0" lang="en-US" sz="1400" b="1" i="0" u="none" strike="noStrike" cap="none" normalizeH="0" baseline="0" noProof="1">
                          <a:ln>
                            <a:noFill/>
                          </a:ln>
                          <a:solidFill>
                            <a:srgbClr val="FFFFFF"/>
                          </a:solidFill>
                          <a:effectLst/>
                          <a:latin typeface="Arial" charset="0"/>
                        </a:rPr>
                        <a:t>Increase</a:t>
                      </a:r>
                    </a:p>
                  </a:txBody>
                  <a:tcPr marL="36000" marR="72000" marT="0" marB="0" anchor="ctr" horzOverflow="overflow">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78868">
                <a:tc>
                  <a:txBody>
                    <a:bodyPr/>
                    <a:lstStyle/>
                    <a:p>
                      <a:pPr marL="0">
                        <a:spcAft>
                          <a:spcPts val="600"/>
                        </a:spcAft>
                      </a:pPr>
                      <a:r>
                        <a:rPr lang="en-US" sz="1400" dirty="0">
                          <a:effectLst/>
                          <a:latin typeface="Trebuchet MS"/>
                          <a:ea typeface="Batang"/>
                          <a:cs typeface="Times New Roman"/>
                        </a:rPr>
                        <a:t>Capgemini</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a:spcAft>
                          <a:spcPts val="600"/>
                        </a:spcAft>
                      </a:pPr>
                      <a:r>
                        <a:rPr lang="en-US" sz="1400" dirty="0">
                          <a:effectLst/>
                          <a:latin typeface="Trebuchet MS"/>
                          <a:ea typeface="Batang"/>
                          <a:cs typeface="Times New Roman"/>
                        </a:rPr>
                        <a:t>IBM</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GB" sz="1400" b="0" i="0" u="none" strike="noStrike" dirty="0">
                          <a:solidFill>
                            <a:srgbClr val="000000"/>
                          </a:solidFill>
                          <a:effectLst/>
                          <a:latin typeface="Trebuchet MS"/>
                        </a:rPr>
                        <a:t>$19m</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b"/>
                      <a:r>
                        <a:rPr lang="en-US" sz="1400" b="0" i="0" u="none" strike="noStrike" dirty="0">
                          <a:solidFill>
                            <a:srgbClr val="000000"/>
                          </a:solidFill>
                          <a:effectLst/>
                          <a:latin typeface="Calibri"/>
                        </a:rPr>
                        <a:t>$51.3m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371979">
                <a:tc>
                  <a:txBody>
                    <a:bodyPr/>
                    <a:lstStyle/>
                    <a:p>
                      <a:pPr marL="0">
                        <a:spcAft>
                          <a:spcPts val="600"/>
                        </a:spcAft>
                      </a:pPr>
                      <a:r>
                        <a:rPr lang="en-US" sz="1400" dirty="0">
                          <a:effectLst/>
                          <a:latin typeface="Trebuchet MS"/>
                          <a:ea typeface="Batang"/>
                          <a:cs typeface="Times New Roman"/>
                        </a:rPr>
                        <a:t>Unisys</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marL="0">
                        <a:spcAft>
                          <a:spcPts val="600"/>
                        </a:spcAft>
                      </a:pPr>
                      <a:r>
                        <a:rPr lang="en-US" sz="1400" dirty="0">
                          <a:effectLst/>
                          <a:latin typeface="Trebuchet MS"/>
                          <a:ea typeface="Batang"/>
                          <a:cs typeface="Times New Roman"/>
                        </a:rPr>
                        <a:t>Lenovo</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n-GB" sz="1400" b="0" i="0" u="none" strike="noStrike" dirty="0">
                          <a:solidFill>
                            <a:srgbClr val="000000"/>
                          </a:solidFill>
                          <a:effectLst/>
                          <a:latin typeface="Trebuchet MS"/>
                        </a:rPr>
                        <a:t>$4m</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a:solidFill>
                            <a:srgbClr val="000000"/>
                          </a:solidFill>
                          <a:effectLst/>
                          <a:latin typeface="Calibri"/>
                        </a:rPr>
                        <a:t>$6m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371979">
                <a:tc>
                  <a:txBody>
                    <a:bodyPr/>
                    <a:lstStyle/>
                    <a:p>
                      <a:pPr marL="0">
                        <a:spcAft>
                          <a:spcPts val="600"/>
                        </a:spcAft>
                      </a:pPr>
                      <a:r>
                        <a:rPr lang="en-US" sz="1400" dirty="0">
                          <a:effectLst/>
                          <a:latin typeface="Trebuchet MS"/>
                          <a:ea typeface="Batang"/>
                          <a:cs typeface="Times New Roman"/>
                        </a:rPr>
                        <a:t>Capgemini</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a:spcAft>
                          <a:spcPts val="600"/>
                        </a:spcAft>
                      </a:pPr>
                      <a:r>
                        <a:rPr lang="en-US" sz="1400" dirty="0">
                          <a:effectLst/>
                          <a:latin typeface="Trebuchet MS"/>
                          <a:ea typeface="Batang"/>
                          <a:cs typeface="Times New Roman"/>
                        </a:rPr>
                        <a:t>Microsoft</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GB" sz="1400" b="0" i="0" u="none" strike="noStrike" dirty="0">
                          <a:solidFill>
                            <a:srgbClr val="000000"/>
                          </a:solidFill>
                          <a:effectLst/>
                          <a:latin typeface="Trebuchet MS"/>
                        </a:rPr>
                        <a:t>$230m</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b"/>
                      <a:r>
                        <a:rPr lang="en-US" sz="1400" b="0" i="0" u="none" strike="noStrike" dirty="0">
                          <a:solidFill>
                            <a:srgbClr val="000000"/>
                          </a:solidFill>
                          <a:effectLst/>
                          <a:latin typeface="Calibri"/>
                        </a:rPr>
                        <a:t>$782m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3"/>
                  </a:ext>
                </a:extLst>
              </a:tr>
              <a:tr h="399533">
                <a:tc>
                  <a:txBody>
                    <a:bodyPr/>
                    <a:lstStyle/>
                    <a:p>
                      <a:pPr marL="0">
                        <a:spcAft>
                          <a:spcPts val="600"/>
                        </a:spcAft>
                      </a:pPr>
                      <a:r>
                        <a:rPr lang="en-US" sz="1400" dirty="0">
                          <a:effectLst/>
                          <a:latin typeface="Trebuchet MS"/>
                          <a:ea typeface="Batang"/>
                          <a:cs typeface="Times New Roman"/>
                        </a:rPr>
                        <a:t>Cognos</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marL="0">
                        <a:spcAft>
                          <a:spcPts val="600"/>
                        </a:spcAft>
                      </a:pPr>
                      <a:r>
                        <a:rPr lang="en-US" sz="1400" dirty="0">
                          <a:effectLst/>
                          <a:latin typeface="Trebuchet MS"/>
                          <a:ea typeface="Batang"/>
                          <a:cs typeface="Times New Roman"/>
                        </a:rPr>
                        <a:t>IBM</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n-GB" sz="1400" b="0" i="0" u="none" strike="noStrike" dirty="0">
                          <a:solidFill>
                            <a:srgbClr val="000000"/>
                          </a:solidFill>
                          <a:effectLst/>
                          <a:latin typeface="Trebuchet MS"/>
                        </a:rPr>
                        <a:t>$23m</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a:solidFill>
                            <a:srgbClr val="000000"/>
                          </a:solidFill>
                          <a:effectLst/>
                          <a:latin typeface="Calibri"/>
                        </a:rPr>
                        <a:t>$69m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r h="371979">
                <a:tc>
                  <a:txBody>
                    <a:bodyPr/>
                    <a:lstStyle/>
                    <a:p>
                      <a:pPr marL="0">
                        <a:spcAft>
                          <a:spcPts val="600"/>
                        </a:spcAft>
                      </a:pPr>
                      <a:r>
                        <a:rPr lang="en-US" sz="1400" dirty="0">
                          <a:effectLst/>
                          <a:latin typeface="Trebuchet MS"/>
                          <a:ea typeface="Batang"/>
                          <a:cs typeface="Times New Roman"/>
                        </a:rPr>
                        <a:t>Cognos</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a:spcAft>
                          <a:spcPts val="600"/>
                        </a:spcAft>
                      </a:pPr>
                      <a:r>
                        <a:rPr lang="en-US" sz="1400" dirty="0">
                          <a:effectLst/>
                          <a:latin typeface="Trebuchet MS"/>
                          <a:ea typeface="Batang"/>
                          <a:cs typeface="Times New Roman"/>
                        </a:rPr>
                        <a:t>IBM</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GB" sz="1400" b="0" i="0" u="none" strike="noStrike" dirty="0">
                          <a:solidFill>
                            <a:srgbClr val="000000"/>
                          </a:solidFill>
                          <a:effectLst/>
                          <a:latin typeface="Trebuchet MS"/>
                        </a:rPr>
                        <a:t>€12m</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b"/>
                      <a:r>
                        <a:rPr lang="en-US" sz="1400" b="0" i="0" u="none" strike="noStrike" dirty="0">
                          <a:solidFill>
                            <a:srgbClr val="000000"/>
                          </a:solidFill>
                          <a:effectLst/>
                          <a:latin typeface="Calibri"/>
                        </a:rPr>
                        <a:t>€42m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5"/>
                  </a:ext>
                </a:extLst>
              </a:tr>
              <a:tr h="401256">
                <a:tc>
                  <a:txBody>
                    <a:bodyPr/>
                    <a:lstStyle/>
                    <a:p>
                      <a:pPr marL="0">
                        <a:spcAft>
                          <a:spcPts val="600"/>
                        </a:spcAft>
                      </a:pPr>
                      <a:r>
                        <a:rPr lang="en-US" sz="1400" dirty="0">
                          <a:effectLst/>
                          <a:latin typeface="Trebuchet MS"/>
                          <a:ea typeface="Batang"/>
                          <a:cs typeface="Times New Roman"/>
                        </a:rPr>
                        <a:t>Oracle</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marL="0">
                        <a:spcAft>
                          <a:spcPts val="600"/>
                        </a:spcAft>
                      </a:pPr>
                      <a:r>
                        <a:rPr lang="en-US" sz="1400" dirty="0">
                          <a:effectLst/>
                          <a:latin typeface="Trebuchet MS"/>
                          <a:ea typeface="Batang"/>
                          <a:cs typeface="Times New Roman"/>
                        </a:rPr>
                        <a:t>IBM</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n-GB" sz="1400" b="0" i="0" u="none" strike="noStrike" dirty="0">
                          <a:solidFill>
                            <a:srgbClr val="000000"/>
                          </a:solidFill>
                          <a:effectLst/>
                          <a:latin typeface="Trebuchet MS"/>
                        </a:rPr>
                        <a:t>€6m</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a:solidFill>
                            <a:srgbClr val="000000"/>
                          </a:solidFill>
                          <a:effectLst/>
                          <a:latin typeface="Calibri"/>
                        </a:rPr>
                        <a:t>€22.8m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6"/>
                  </a:ext>
                </a:extLst>
              </a:tr>
              <a:tr h="371979">
                <a:tc>
                  <a:txBody>
                    <a:bodyPr/>
                    <a:lstStyle/>
                    <a:p>
                      <a:pPr marL="0">
                        <a:spcAft>
                          <a:spcPts val="600"/>
                        </a:spcAft>
                      </a:pPr>
                      <a:r>
                        <a:rPr lang="en-US" sz="1400" dirty="0">
                          <a:effectLst/>
                          <a:latin typeface="Trebuchet MS"/>
                          <a:ea typeface="Batang"/>
                          <a:cs typeface="Times New Roman"/>
                        </a:rPr>
                        <a:t>BT</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a:spcAft>
                          <a:spcPts val="600"/>
                        </a:spcAft>
                      </a:pPr>
                      <a:r>
                        <a:rPr lang="en-US" sz="1400" dirty="0">
                          <a:effectLst/>
                          <a:latin typeface="Trebuchet MS"/>
                          <a:ea typeface="Batang"/>
                          <a:cs typeface="Times New Roman"/>
                        </a:rPr>
                        <a:t>8</a:t>
                      </a:r>
                      <a:r>
                        <a:rPr lang="en-US" sz="1400" baseline="0" dirty="0">
                          <a:effectLst/>
                          <a:latin typeface="Trebuchet MS"/>
                          <a:ea typeface="Batang"/>
                          <a:cs typeface="Times New Roman"/>
                        </a:rPr>
                        <a:t> Partners</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GB" sz="1400" b="0" i="0" u="none" strike="noStrike" dirty="0">
                          <a:solidFill>
                            <a:srgbClr val="000000"/>
                          </a:solidFill>
                          <a:effectLst/>
                          <a:latin typeface="Trebuchet MS"/>
                        </a:rPr>
                        <a:t>£150m</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b"/>
                      <a:r>
                        <a:rPr lang="en-US" sz="1400" b="0" i="0" u="none" strike="noStrike" dirty="0">
                          <a:solidFill>
                            <a:srgbClr val="000000"/>
                          </a:solidFill>
                          <a:effectLst/>
                          <a:latin typeface="Calibri"/>
                        </a:rPr>
                        <a:t>£480m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7"/>
                  </a:ext>
                </a:extLst>
              </a:tr>
              <a:tr h="399533">
                <a:tc>
                  <a:txBody>
                    <a:bodyPr/>
                    <a:lstStyle/>
                    <a:p>
                      <a:pPr marL="0">
                        <a:spcAft>
                          <a:spcPts val="600"/>
                        </a:spcAft>
                      </a:pPr>
                      <a:r>
                        <a:rPr lang="en-US" sz="1400" dirty="0">
                          <a:effectLst/>
                          <a:latin typeface="Trebuchet MS"/>
                          <a:ea typeface="Batang"/>
                          <a:cs typeface="Times New Roman"/>
                        </a:rPr>
                        <a:t>Micro Focus</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marL="0">
                        <a:spcAft>
                          <a:spcPts val="600"/>
                        </a:spcAft>
                      </a:pPr>
                      <a:r>
                        <a:rPr lang="en-US" sz="1400" dirty="0">
                          <a:effectLst/>
                          <a:latin typeface="Trebuchet MS"/>
                          <a:ea typeface="Batang"/>
                          <a:cs typeface="Times New Roman"/>
                        </a:rPr>
                        <a:t>Accenture</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n-GB" sz="1400" b="0" i="0" u="none" strike="noStrike" dirty="0">
                          <a:solidFill>
                            <a:srgbClr val="000000"/>
                          </a:solidFill>
                          <a:effectLst/>
                          <a:latin typeface="Trebuchet MS"/>
                        </a:rPr>
                        <a:t>£3.5m</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a:solidFill>
                            <a:srgbClr val="000000"/>
                          </a:solidFill>
                          <a:effectLst/>
                          <a:latin typeface="Calibri"/>
                        </a:rPr>
                        <a:t>£17.01m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8"/>
                  </a:ext>
                </a:extLst>
              </a:tr>
              <a:tr h="373702">
                <a:tc>
                  <a:txBody>
                    <a:bodyPr/>
                    <a:lstStyle/>
                    <a:p>
                      <a:pPr marL="0">
                        <a:spcAft>
                          <a:spcPts val="600"/>
                        </a:spcAft>
                      </a:pPr>
                      <a:r>
                        <a:rPr lang="en-US" sz="1400" dirty="0">
                          <a:effectLst/>
                          <a:latin typeface="Trebuchet MS"/>
                          <a:ea typeface="Batang"/>
                          <a:cs typeface="Times New Roman"/>
                        </a:rPr>
                        <a:t>Siemens AG</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a:spcAft>
                          <a:spcPts val="600"/>
                        </a:spcAft>
                      </a:pPr>
                      <a:r>
                        <a:rPr lang="en-US" sz="1400" dirty="0">
                          <a:effectLst/>
                          <a:latin typeface="Trebuchet MS"/>
                          <a:ea typeface="Batang"/>
                          <a:cs typeface="Times New Roman"/>
                        </a:rPr>
                        <a:t>PwC</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GB" sz="1400" b="0" i="0" u="none" strike="noStrike" dirty="0">
                          <a:solidFill>
                            <a:srgbClr val="000000"/>
                          </a:solidFill>
                          <a:effectLst/>
                          <a:latin typeface="Trebuchet MS"/>
                        </a:rPr>
                        <a:t>€4m</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b"/>
                      <a:r>
                        <a:rPr lang="en-US" sz="1400" b="0" i="0" u="none" strike="noStrike" dirty="0">
                          <a:solidFill>
                            <a:srgbClr val="000000"/>
                          </a:solidFill>
                          <a:effectLst/>
                          <a:latin typeface="Calibri"/>
                        </a:rPr>
                        <a:t>€16.2m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9"/>
                  </a:ext>
                </a:extLst>
              </a:tr>
              <a:tr h="373702">
                <a:tc>
                  <a:txBody>
                    <a:bodyPr/>
                    <a:lstStyle/>
                    <a:p>
                      <a:pPr marL="0">
                        <a:spcAft>
                          <a:spcPts val="600"/>
                        </a:spcAft>
                      </a:pPr>
                      <a:r>
                        <a:rPr lang="en-US" sz="1400" dirty="0">
                          <a:effectLst/>
                          <a:latin typeface="Trebuchet MS"/>
                          <a:ea typeface="Batang"/>
                          <a:cs typeface="Times New Roman"/>
                        </a:rPr>
                        <a:t>APC</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marL="0">
                        <a:spcAft>
                          <a:spcPts val="600"/>
                        </a:spcAft>
                      </a:pPr>
                      <a:r>
                        <a:rPr lang="en-US" sz="1400" dirty="0">
                          <a:effectLst/>
                          <a:latin typeface="Trebuchet MS"/>
                          <a:ea typeface="Batang"/>
                          <a:cs typeface="Times New Roman"/>
                        </a:rPr>
                        <a:t>IBM</a:t>
                      </a:r>
                      <a:endParaRPr lang="en-GB" sz="1400" dirty="0">
                        <a:effectLst/>
                        <a:latin typeface="Trebuchet MS"/>
                        <a:ea typeface="Batang"/>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n-GB" sz="1400" b="0" i="0" u="none" strike="noStrike" dirty="0">
                          <a:solidFill>
                            <a:srgbClr val="000000"/>
                          </a:solidFill>
                          <a:effectLst/>
                          <a:latin typeface="Trebuchet MS"/>
                        </a:rPr>
                        <a:t>$3m</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a:solidFill>
                            <a:srgbClr val="000000"/>
                          </a:solidFill>
                          <a:effectLst/>
                          <a:latin typeface="Calibri"/>
                        </a:rPr>
                        <a:t>$7.98m</a:t>
                      </a:r>
                      <a:endParaRPr lang="en-US" sz="1400" b="0" i="0" u="none" strike="noStrike" dirty="0">
                        <a:solidFill>
                          <a:srgbClr val="000000"/>
                        </a:solidFill>
                        <a:effectLst/>
                        <a:latin typeface="Calibri"/>
                      </a:endParaRP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0"/>
                  </a:ext>
                </a:extLst>
              </a:tr>
              <a:tr h="370258">
                <a:tc>
                  <a:txBody>
                    <a:body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itchFamily="2" charset="2"/>
                        <a:buNone/>
                        <a:tabLst/>
                      </a:pPr>
                      <a:r>
                        <a:rPr kumimoji="0" lang="en-US" sz="1400" b="1" i="0" u="none" strike="noStrike" cap="none" normalizeH="0" baseline="0" noProof="1">
                          <a:ln>
                            <a:noFill/>
                          </a:ln>
                          <a:solidFill>
                            <a:srgbClr val="000000"/>
                          </a:solidFill>
                          <a:effectLst/>
                          <a:latin typeface="Arial" charset="0"/>
                        </a:rPr>
                        <a:t>Total</a:t>
                      </a: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itchFamily="2" charset="2"/>
                        <a:buNone/>
                        <a:tabLst/>
                      </a:pPr>
                      <a:endParaRPr kumimoji="0" lang="en-US" sz="1400" b="1" i="0" u="none" strike="noStrike" cap="none" normalizeH="0" baseline="0" noProof="1">
                        <a:ln>
                          <a:noFill/>
                        </a:ln>
                        <a:solidFill>
                          <a:srgbClr val="000000"/>
                        </a:solidFill>
                        <a:effectLst/>
                        <a:latin typeface="Arial" charset="0"/>
                      </a:endParaRP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0" fontAlgn="base" latinLnBrk="0" hangingPunct="0">
                        <a:lnSpc>
                          <a:spcPct val="100000"/>
                        </a:lnSpc>
                        <a:spcBef>
                          <a:spcPct val="60000"/>
                        </a:spcBef>
                        <a:spcAft>
                          <a:spcPct val="0"/>
                        </a:spcAft>
                        <a:buClr>
                          <a:schemeClr val="accent1"/>
                        </a:buClr>
                        <a:buSzTx/>
                        <a:buFont typeface="Wingdings" pitchFamily="2" charset="2"/>
                        <a:buNone/>
                        <a:tabLst/>
                      </a:pPr>
                      <a:r>
                        <a:rPr kumimoji="0" lang="en-US" sz="1400" b="1" i="0" u="none" strike="noStrike" cap="none" normalizeH="0" baseline="0" noProof="1">
                          <a:ln>
                            <a:noFill/>
                          </a:ln>
                          <a:solidFill>
                            <a:srgbClr val="000000"/>
                          </a:solidFill>
                          <a:effectLst/>
                          <a:latin typeface="Arial" charset="0"/>
                        </a:rPr>
                        <a:t>454.5m</a:t>
                      </a:r>
                    </a:p>
                  </a:txBody>
                  <a:tcPr marL="36000" marR="72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0" fontAlgn="base" latinLnBrk="0" hangingPunct="0">
                        <a:lnSpc>
                          <a:spcPct val="100000"/>
                        </a:lnSpc>
                        <a:spcBef>
                          <a:spcPct val="60000"/>
                        </a:spcBef>
                        <a:spcAft>
                          <a:spcPct val="0"/>
                        </a:spcAft>
                        <a:buClr>
                          <a:schemeClr val="accent1"/>
                        </a:buClr>
                        <a:buSzTx/>
                        <a:buFont typeface="Wingdings" pitchFamily="2" charset="2"/>
                        <a:buNone/>
                        <a:tabLst/>
                      </a:pPr>
                      <a:r>
                        <a:rPr kumimoji="0" lang="en-US" sz="1400" b="1" i="0" u="none" strike="noStrike" cap="none" normalizeH="0" baseline="0" noProof="1">
                          <a:ln>
                            <a:noFill/>
                          </a:ln>
                          <a:solidFill>
                            <a:srgbClr val="000000"/>
                          </a:solidFill>
                          <a:effectLst/>
                          <a:latin typeface="Arial" charset="0"/>
                        </a:rPr>
                        <a:t>1494.29m</a:t>
                      </a:r>
                    </a:p>
                  </a:txBody>
                  <a:tcPr marL="36000" marR="72000" marT="0" marB="0" anchor="ctr" horzOverflow="overflow">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1"/>
                  </a:ext>
                </a:extLst>
              </a:tr>
            </a:tbl>
          </a:graphicData>
        </a:graphic>
      </p:graphicFrame>
      <p:graphicFrame>
        <p:nvGraphicFramePr>
          <p:cNvPr id="7" name="Group 68"/>
          <p:cNvGraphicFramePr>
            <a:graphicFrameLocks noGrp="1"/>
          </p:cNvGraphicFramePr>
          <p:nvPr>
            <p:extLst>
              <p:ext uri="{D42A27DB-BD31-4B8C-83A1-F6EECF244321}">
                <p14:modId xmlns:p14="http://schemas.microsoft.com/office/powerpoint/2010/main" val="1569052578"/>
              </p:ext>
            </p:extLst>
          </p:nvPr>
        </p:nvGraphicFramePr>
        <p:xfrm>
          <a:off x="4799263" y="1543050"/>
          <a:ext cx="4184650" cy="4611855"/>
        </p:xfrm>
        <a:graphic>
          <a:graphicData uri="http://schemas.openxmlformats.org/drawingml/2006/table">
            <a:tbl>
              <a:tblPr/>
              <a:tblGrid>
                <a:gridCol w="1142833">
                  <a:extLst>
                    <a:ext uri="{9D8B030D-6E8A-4147-A177-3AD203B41FA5}">
                      <a16:colId xmlns:a16="http://schemas.microsoft.com/office/drawing/2014/main" val="20000"/>
                    </a:ext>
                  </a:extLst>
                </a:gridCol>
                <a:gridCol w="1029368">
                  <a:extLst>
                    <a:ext uri="{9D8B030D-6E8A-4147-A177-3AD203B41FA5}">
                      <a16:colId xmlns:a16="http://schemas.microsoft.com/office/drawing/2014/main" val="20001"/>
                    </a:ext>
                  </a:extLst>
                </a:gridCol>
                <a:gridCol w="1042737">
                  <a:extLst>
                    <a:ext uri="{9D8B030D-6E8A-4147-A177-3AD203B41FA5}">
                      <a16:colId xmlns:a16="http://schemas.microsoft.com/office/drawing/2014/main" val="20002"/>
                    </a:ext>
                  </a:extLst>
                </a:gridCol>
                <a:gridCol w="969712">
                  <a:extLst>
                    <a:ext uri="{9D8B030D-6E8A-4147-A177-3AD203B41FA5}">
                      <a16:colId xmlns:a16="http://schemas.microsoft.com/office/drawing/2014/main" val="20003"/>
                    </a:ext>
                  </a:extLst>
                </a:gridCol>
              </a:tblGrid>
              <a:tr h="427087">
                <a:tc>
                  <a:txBody>
                    <a:bodyPr/>
                    <a:lstStyle/>
                    <a:p>
                      <a:pPr marL="0" marR="0" lvl="0" indent="0" algn="l" defTabSz="914400" rtl="0" eaLnBrk="0" fontAlgn="base" latinLnBrk="0" hangingPunct="0">
                        <a:lnSpc>
                          <a:spcPct val="90000"/>
                        </a:lnSpc>
                        <a:spcBef>
                          <a:spcPct val="60000"/>
                        </a:spcBef>
                        <a:spcAft>
                          <a:spcPct val="0"/>
                        </a:spcAft>
                        <a:buClr>
                          <a:schemeClr val="accent1"/>
                        </a:buClr>
                        <a:buSzTx/>
                        <a:buFont typeface="Wingdings" pitchFamily="2" charset="2"/>
                        <a:buNone/>
                        <a:tabLst/>
                      </a:pPr>
                      <a:r>
                        <a:rPr kumimoji="0" lang="en-US" sz="1400" b="1" i="0" u="none" strike="noStrike" cap="none" normalizeH="0" baseline="0" noProof="1">
                          <a:ln>
                            <a:noFill/>
                          </a:ln>
                          <a:solidFill>
                            <a:srgbClr val="FFFFFF"/>
                          </a:solidFill>
                          <a:effectLst/>
                          <a:latin typeface="Arial" charset="0"/>
                        </a:rPr>
                        <a:t>Client</a:t>
                      </a: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0" fontAlgn="base" latinLnBrk="0" hangingPunct="0">
                        <a:lnSpc>
                          <a:spcPct val="90000"/>
                        </a:lnSpc>
                        <a:spcBef>
                          <a:spcPct val="60000"/>
                        </a:spcBef>
                        <a:spcAft>
                          <a:spcPct val="0"/>
                        </a:spcAft>
                        <a:buClr>
                          <a:schemeClr val="accent1"/>
                        </a:buClr>
                        <a:buSzTx/>
                        <a:buFont typeface="Wingdings" pitchFamily="2" charset="2"/>
                        <a:buNone/>
                        <a:tabLst/>
                      </a:pPr>
                      <a:r>
                        <a:rPr kumimoji="0" lang="en-US" sz="1400" b="1" i="0" u="none" strike="noStrike" cap="none" normalizeH="0" baseline="0" noProof="1">
                          <a:ln>
                            <a:noFill/>
                          </a:ln>
                          <a:solidFill>
                            <a:srgbClr val="FFFFFF"/>
                          </a:solidFill>
                          <a:effectLst/>
                          <a:latin typeface="Arial" charset="0"/>
                        </a:rPr>
                        <a:t>Partner</a:t>
                      </a: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0" fontAlgn="base" latinLnBrk="0" hangingPunct="0">
                        <a:lnSpc>
                          <a:spcPct val="90000"/>
                        </a:lnSpc>
                        <a:spcBef>
                          <a:spcPct val="60000"/>
                        </a:spcBef>
                        <a:spcAft>
                          <a:spcPct val="0"/>
                        </a:spcAft>
                        <a:buClr>
                          <a:schemeClr val="accent1"/>
                        </a:buClr>
                        <a:buSzTx/>
                        <a:buFont typeface="Wingdings" pitchFamily="2" charset="2"/>
                        <a:buNone/>
                        <a:tabLst/>
                      </a:pPr>
                      <a:r>
                        <a:rPr kumimoji="0" lang="en-US" sz="1400" b="1" i="0" u="none" strike="noStrike" cap="none" normalizeH="0" baseline="0" noProof="1">
                          <a:ln>
                            <a:noFill/>
                          </a:ln>
                          <a:solidFill>
                            <a:srgbClr val="FFFFFF"/>
                          </a:solidFill>
                          <a:effectLst/>
                          <a:latin typeface="Arial" charset="0"/>
                        </a:rPr>
                        <a:t>Target</a:t>
                      </a:r>
                    </a:p>
                  </a:txBody>
                  <a:tcPr marL="36000" marR="72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0" fontAlgn="base" latinLnBrk="0" hangingPunct="0">
                        <a:lnSpc>
                          <a:spcPct val="90000"/>
                        </a:lnSpc>
                        <a:spcBef>
                          <a:spcPct val="60000"/>
                        </a:spcBef>
                        <a:spcAft>
                          <a:spcPct val="0"/>
                        </a:spcAft>
                        <a:buClr>
                          <a:schemeClr val="accent1"/>
                        </a:buClr>
                        <a:buSzTx/>
                        <a:buFont typeface="Wingdings" pitchFamily="2" charset="2"/>
                        <a:buNone/>
                        <a:tabLst/>
                      </a:pPr>
                      <a:r>
                        <a:rPr kumimoji="0" lang="en-US" sz="1400" b="1" i="0" u="none" strike="noStrike" cap="none" normalizeH="0" baseline="0" noProof="1">
                          <a:ln>
                            <a:noFill/>
                          </a:ln>
                          <a:solidFill>
                            <a:srgbClr val="FFFFFF"/>
                          </a:solidFill>
                          <a:effectLst/>
                          <a:latin typeface="Arial" charset="0"/>
                        </a:rPr>
                        <a:t>Increase</a:t>
                      </a:r>
                    </a:p>
                  </a:txBody>
                  <a:tcPr marL="36000" marR="72000" marT="0" marB="0" anchor="ctr" horzOverflow="overflow">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78868">
                <a:tc>
                  <a:txBody>
                    <a:bodyPr/>
                    <a:lstStyle/>
                    <a:p>
                      <a:pPr algn="l" fontAlgn="ctr"/>
                      <a:r>
                        <a:rPr lang="en-US" sz="1400" b="0" i="0" u="none" strike="noStrike" dirty="0">
                          <a:solidFill>
                            <a:srgbClr val="000000"/>
                          </a:solidFill>
                          <a:effectLst/>
                          <a:latin typeface="Trebuchet MS"/>
                        </a:rPr>
                        <a:t>Chordiant</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l" fontAlgn="ctr"/>
                      <a:r>
                        <a:rPr lang="en-US" sz="1400" b="0" i="0" u="none" strike="noStrike" dirty="0">
                          <a:solidFill>
                            <a:srgbClr val="000000"/>
                          </a:solidFill>
                          <a:effectLst/>
                          <a:latin typeface="Trebuchet MS"/>
                        </a:rPr>
                        <a:t>IBM</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US" sz="1400" b="0" i="0" u="none" strike="noStrike" dirty="0">
                          <a:solidFill>
                            <a:srgbClr val="000000"/>
                          </a:solidFill>
                          <a:effectLst/>
                          <a:latin typeface="Trebuchet MS"/>
                        </a:rPr>
                        <a:t>$16m</a:t>
                      </a:r>
                    </a:p>
                  </a:txBody>
                  <a:tcPr marL="12700" marR="12700" marT="12700"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b"/>
                      <a:r>
                        <a:rPr lang="en-US" sz="1400" b="0" i="0" u="none" strike="noStrike" dirty="0">
                          <a:solidFill>
                            <a:srgbClr val="000000"/>
                          </a:solidFill>
                          <a:effectLst/>
                          <a:latin typeface="Calibri"/>
                        </a:rPr>
                        <a:t>$80m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371979">
                <a:tc>
                  <a:txBody>
                    <a:bodyPr/>
                    <a:lstStyle/>
                    <a:p>
                      <a:pPr algn="l" fontAlgn="ctr"/>
                      <a:r>
                        <a:rPr lang="en-US" sz="1400" b="0" i="0" u="none" strike="noStrike" dirty="0">
                          <a:solidFill>
                            <a:srgbClr val="000000"/>
                          </a:solidFill>
                          <a:effectLst/>
                          <a:latin typeface="Trebuchet MS"/>
                        </a:rPr>
                        <a:t>Capgemini</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algn="l" fontAlgn="ctr"/>
                      <a:r>
                        <a:rPr lang="en-US" sz="1400" b="0" i="0" u="none" strike="noStrike" dirty="0">
                          <a:solidFill>
                            <a:srgbClr val="000000"/>
                          </a:solidFill>
                          <a:effectLst/>
                          <a:latin typeface="Trebuchet MS"/>
                        </a:rPr>
                        <a:t>HP</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n-US" sz="1400" b="0" i="0" u="none" strike="noStrike" dirty="0">
                          <a:solidFill>
                            <a:srgbClr val="000000"/>
                          </a:solidFill>
                          <a:effectLst/>
                          <a:latin typeface="Trebuchet MS"/>
                        </a:rPr>
                        <a:t>€34m</a:t>
                      </a:r>
                    </a:p>
                  </a:txBody>
                  <a:tcPr marL="12700" marR="12700" marT="12700"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a:solidFill>
                            <a:srgbClr val="000000"/>
                          </a:solidFill>
                          <a:effectLst/>
                          <a:latin typeface="Calibri"/>
                        </a:rPr>
                        <a:t>€61.2m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371979">
                <a:tc>
                  <a:txBody>
                    <a:bodyPr/>
                    <a:lstStyle/>
                    <a:p>
                      <a:pPr algn="l" fontAlgn="ctr"/>
                      <a:r>
                        <a:rPr lang="en-US" sz="1400" b="0" i="0" u="none" strike="noStrike" dirty="0">
                          <a:solidFill>
                            <a:srgbClr val="000000"/>
                          </a:solidFill>
                          <a:effectLst/>
                          <a:latin typeface="Trebuchet MS"/>
                        </a:rPr>
                        <a:t>Capgemini</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l" fontAlgn="ctr"/>
                      <a:r>
                        <a:rPr lang="en-US" sz="1400" b="0" i="0" u="none" strike="noStrike" dirty="0">
                          <a:solidFill>
                            <a:srgbClr val="000000"/>
                          </a:solidFill>
                          <a:effectLst/>
                          <a:latin typeface="Trebuchet MS"/>
                        </a:rPr>
                        <a:t>Oracle</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US" sz="1400" b="0" i="0" u="none" strike="noStrike" dirty="0">
                          <a:solidFill>
                            <a:srgbClr val="000000"/>
                          </a:solidFill>
                          <a:effectLst/>
                          <a:latin typeface="Trebuchet MS"/>
                        </a:rPr>
                        <a:t>$18m</a:t>
                      </a:r>
                    </a:p>
                  </a:txBody>
                  <a:tcPr marL="12700" marR="12700" marT="12700"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b"/>
                      <a:r>
                        <a:rPr lang="en-US" sz="1400" b="0" i="0" u="none" strike="noStrike" dirty="0">
                          <a:solidFill>
                            <a:srgbClr val="000000"/>
                          </a:solidFill>
                          <a:effectLst/>
                          <a:latin typeface="Calibri"/>
                        </a:rPr>
                        <a:t>$82.8m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3"/>
                  </a:ext>
                </a:extLst>
              </a:tr>
              <a:tr h="399533">
                <a:tc>
                  <a:txBody>
                    <a:bodyPr/>
                    <a:lstStyle/>
                    <a:p>
                      <a:pPr algn="l" fontAlgn="ctr"/>
                      <a:r>
                        <a:rPr lang="en-US" sz="1400" b="0" i="0" u="none" strike="noStrike" dirty="0">
                          <a:solidFill>
                            <a:srgbClr val="000000"/>
                          </a:solidFill>
                          <a:effectLst/>
                          <a:latin typeface="Trebuchet MS"/>
                        </a:rPr>
                        <a:t>Siebel</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algn="l" fontAlgn="ctr"/>
                      <a:r>
                        <a:rPr lang="en-US" sz="1400" b="0" i="0" u="none" strike="noStrike" dirty="0">
                          <a:solidFill>
                            <a:srgbClr val="000000"/>
                          </a:solidFill>
                          <a:effectLst/>
                          <a:latin typeface="Trebuchet MS"/>
                        </a:rPr>
                        <a:t>IBM</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n-US" sz="1400" b="0" i="0" u="none" strike="noStrike" dirty="0">
                          <a:solidFill>
                            <a:srgbClr val="000000"/>
                          </a:solidFill>
                          <a:effectLst/>
                          <a:latin typeface="Trebuchet MS"/>
                        </a:rPr>
                        <a:t>$900m</a:t>
                      </a:r>
                    </a:p>
                  </a:txBody>
                  <a:tcPr marL="12700" marR="12700" marT="12700"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a:solidFill>
                            <a:srgbClr val="000000"/>
                          </a:solidFill>
                          <a:effectLst/>
                          <a:latin typeface="Calibri"/>
                        </a:rPr>
                        <a:t>$1044m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r h="371979">
                <a:tc>
                  <a:txBody>
                    <a:bodyPr/>
                    <a:lstStyle/>
                    <a:p>
                      <a:pPr algn="l" fontAlgn="ctr"/>
                      <a:r>
                        <a:rPr lang="en-US" sz="1400" b="0" i="0" u="none" strike="noStrike" dirty="0">
                          <a:solidFill>
                            <a:srgbClr val="000000"/>
                          </a:solidFill>
                          <a:effectLst/>
                          <a:latin typeface="Trebuchet MS"/>
                        </a:rPr>
                        <a:t>Unisys</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l" fontAlgn="ctr"/>
                      <a:r>
                        <a:rPr lang="en-US" sz="1400" b="0" i="0" u="none" strike="noStrike" dirty="0">
                          <a:solidFill>
                            <a:srgbClr val="000000"/>
                          </a:solidFill>
                          <a:effectLst/>
                          <a:latin typeface="Trebuchet MS"/>
                        </a:rPr>
                        <a:t>EMC</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US" sz="1400" b="0" i="0" u="none" strike="noStrike" dirty="0">
                          <a:solidFill>
                            <a:srgbClr val="000000"/>
                          </a:solidFill>
                          <a:effectLst/>
                          <a:latin typeface="Trebuchet MS"/>
                        </a:rPr>
                        <a:t>€13m</a:t>
                      </a:r>
                    </a:p>
                  </a:txBody>
                  <a:tcPr marL="12700" marR="12700" marT="12700"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b"/>
                      <a:r>
                        <a:rPr lang="en-US" sz="1400" b="0" i="0" u="none" strike="noStrike" dirty="0">
                          <a:solidFill>
                            <a:srgbClr val="000000"/>
                          </a:solidFill>
                          <a:effectLst/>
                          <a:latin typeface="Calibri"/>
                        </a:rPr>
                        <a:t>€18.59m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5"/>
                  </a:ext>
                </a:extLst>
              </a:tr>
              <a:tr h="401256">
                <a:tc>
                  <a:txBody>
                    <a:bodyPr/>
                    <a:lstStyle/>
                    <a:p>
                      <a:pPr algn="l" fontAlgn="ctr"/>
                      <a:r>
                        <a:rPr lang="en-US" sz="1400" b="0" i="0" u="none" strike="noStrike" dirty="0">
                          <a:solidFill>
                            <a:srgbClr val="000000"/>
                          </a:solidFill>
                          <a:effectLst/>
                          <a:latin typeface="Trebuchet MS"/>
                        </a:rPr>
                        <a:t>BT</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algn="l" fontAlgn="ctr"/>
                      <a:r>
                        <a:rPr lang="en-US" sz="1400" b="0" i="0" u="none" strike="noStrike" dirty="0">
                          <a:solidFill>
                            <a:srgbClr val="000000"/>
                          </a:solidFill>
                          <a:effectLst/>
                          <a:latin typeface="Trebuchet MS"/>
                        </a:rPr>
                        <a:t>Fujitsu</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n-US" sz="1400" b="0" i="0" u="none" strike="noStrike" dirty="0">
                          <a:solidFill>
                            <a:srgbClr val="000000"/>
                          </a:solidFill>
                          <a:effectLst/>
                          <a:latin typeface="Trebuchet MS"/>
                        </a:rPr>
                        <a:t>£12m</a:t>
                      </a:r>
                    </a:p>
                  </a:txBody>
                  <a:tcPr marL="12700" marR="12700" marT="12700"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a:solidFill>
                            <a:srgbClr val="000000"/>
                          </a:solidFill>
                          <a:effectLst/>
                          <a:latin typeface="Calibri"/>
                        </a:rPr>
                        <a:t>£15.24m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6"/>
                  </a:ext>
                </a:extLst>
              </a:tr>
              <a:tr h="371979">
                <a:tc>
                  <a:txBody>
                    <a:bodyPr/>
                    <a:lstStyle/>
                    <a:p>
                      <a:pPr algn="l" fontAlgn="ctr"/>
                      <a:r>
                        <a:rPr lang="en-US" sz="1400" b="0" i="0" u="none" strike="noStrike" dirty="0">
                          <a:solidFill>
                            <a:srgbClr val="000000"/>
                          </a:solidFill>
                          <a:effectLst/>
                          <a:latin typeface="Trebuchet MS"/>
                        </a:rPr>
                        <a:t>SAP</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l" fontAlgn="ctr"/>
                      <a:r>
                        <a:rPr lang="en-US" sz="1400" b="0" i="0" u="none" strike="noStrike" dirty="0">
                          <a:solidFill>
                            <a:srgbClr val="000000"/>
                          </a:solidFill>
                          <a:effectLst/>
                          <a:latin typeface="Trebuchet MS"/>
                        </a:rPr>
                        <a:t>32 Partners</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US" sz="1400" b="0" i="0" u="none" strike="noStrike" dirty="0">
                          <a:solidFill>
                            <a:srgbClr val="000000"/>
                          </a:solidFill>
                          <a:effectLst/>
                          <a:latin typeface="Trebuchet MS"/>
                        </a:rPr>
                        <a:t>€65m</a:t>
                      </a:r>
                    </a:p>
                  </a:txBody>
                  <a:tcPr marL="12700" marR="12700" marT="12700"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b"/>
                      <a:r>
                        <a:rPr lang="en-US" sz="1400" b="0" i="0" u="none" strike="noStrike" dirty="0">
                          <a:solidFill>
                            <a:srgbClr val="000000"/>
                          </a:solidFill>
                          <a:effectLst/>
                          <a:latin typeface="Calibri"/>
                        </a:rPr>
                        <a:t>€152m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7"/>
                  </a:ext>
                </a:extLst>
              </a:tr>
              <a:tr h="399533">
                <a:tc>
                  <a:txBody>
                    <a:bodyPr/>
                    <a:lstStyle/>
                    <a:p>
                      <a:pPr algn="l" fontAlgn="ctr"/>
                      <a:r>
                        <a:rPr lang="en-US" sz="1400" b="0" i="0" u="none" strike="noStrike" dirty="0">
                          <a:solidFill>
                            <a:srgbClr val="000000"/>
                          </a:solidFill>
                          <a:effectLst/>
                          <a:latin typeface="Trebuchet MS"/>
                        </a:rPr>
                        <a:t>HP</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algn="l" fontAlgn="ctr"/>
                      <a:r>
                        <a:rPr lang="en-US" sz="1400" b="0" i="0" u="none" strike="noStrike" dirty="0">
                          <a:solidFill>
                            <a:srgbClr val="000000"/>
                          </a:solidFill>
                          <a:effectLst/>
                          <a:latin typeface="Trebuchet MS"/>
                        </a:rPr>
                        <a:t>StorageTek</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n-US" sz="1400" b="0" i="0" u="none" strike="noStrike" dirty="0">
                          <a:solidFill>
                            <a:srgbClr val="000000"/>
                          </a:solidFill>
                          <a:effectLst/>
                          <a:latin typeface="Trebuchet MS"/>
                        </a:rPr>
                        <a:t>£26m</a:t>
                      </a:r>
                    </a:p>
                  </a:txBody>
                  <a:tcPr marL="12700" marR="12700" marT="12700"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a:solidFill>
                            <a:srgbClr val="000000"/>
                          </a:solidFill>
                          <a:effectLst/>
                          <a:latin typeface="Calibri"/>
                        </a:rPr>
                        <a:t>£41.6m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8"/>
                  </a:ext>
                </a:extLst>
              </a:tr>
              <a:tr h="373702">
                <a:tc>
                  <a:txBody>
                    <a:bodyPr/>
                    <a:lstStyle/>
                    <a:p>
                      <a:pPr algn="l" fontAlgn="ctr"/>
                      <a:r>
                        <a:rPr lang="en-US" sz="1400" b="0" i="0" u="none" strike="noStrike" dirty="0">
                          <a:solidFill>
                            <a:srgbClr val="000000"/>
                          </a:solidFill>
                          <a:effectLst/>
                          <a:latin typeface="Trebuchet MS"/>
                        </a:rPr>
                        <a:t>BT</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l" fontAlgn="ctr"/>
                      <a:r>
                        <a:rPr lang="en-US" sz="1400" b="0" i="0" u="none" strike="noStrike" dirty="0">
                          <a:solidFill>
                            <a:srgbClr val="000000"/>
                          </a:solidFill>
                          <a:effectLst/>
                          <a:latin typeface="Trebuchet MS"/>
                        </a:rPr>
                        <a:t>Cisco</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ctr"/>
                      <a:r>
                        <a:rPr lang="en-US" sz="1400" b="0" i="0" u="none" strike="noStrike" dirty="0">
                          <a:solidFill>
                            <a:srgbClr val="000000"/>
                          </a:solidFill>
                          <a:effectLst/>
                          <a:latin typeface="Trebuchet MS"/>
                        </a:rPr>
                        <a:t>£5m</a:t>
                      </a:r>
                    </a:p>
                  </a:txBody>
                  <a:tcPr marL="12700" marR="12700" marT="12700"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fontAlgn="b"/>
                      <a:r>
                        <a:rPr lang="en-US" sz="1400" b="0" i="0" u="none" strike="noStrike" dirty="0">
                          <a:solidFill>
                            <a:srgbClr val="000000"/>
                          </a:solidFill>
                          <a:effectLst/>
                          <a:latin typeface="Calibri"/>
                        </a:rPr>
                        <a:t>£30m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9"/>
                  </a:ext>
                </a:extLst>
              </a:tr>
              <a:tr h="373702">
                <a:tc>
                  <a:txBody>
                    <a:bodyPr/>
                    <a:lstStyle/>
                    <a:p>
                      <a:pPr algn="l" fontAlgn="ctr"/>
                      <a:r>
                        <a:rPr lang="en-US" sz="1400" b="0" i="0" u="none" strike="noStrike" dirty="0">
                          <a:solidFill>
                            <a:srgbClr val="000000"/>
                          </a:solidFill>
                          <a:effectLst/>
                          <a:latin typeface="Trebuchet MS"/>
                        </a:rPr>
                        <a:t>Alcatel</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algn="l" fontAlgn="ctr"/>
                      <a:r>
                        <a:rPr lang="en-US" sz="1400" b="0" i="0" u="none" strike="noStrike" dirty="0">
                          <a:solidFill>
                            <a:srgbClr val="000000"/>
                          </a:solidFill>
                          <a:effectLst/>
                          <a:latin typeface="Trebuchet MS"/>
                        </a:rPr>
                        <a:t>BT</a:t>
                      </a:r>
                    </a:p>
                  </a:txBody>
                  <a:tcPr marL="12700" marR="12700" marT="127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n-US" sz="1400" b="0" i="0" u="none" strike="noStrike" dirty="0">
                          <a:solidFill>
                            <a:srgbClr val="000000"/>
                          </a:solidFill>
                          <a:effectLst/>
                          <a:latin typeface="Trebuchet MS"/>
                        </a:rPr>
                        <a:t>£4m</a:t>
                      </a:r>
                    </a:p>
                  </a:txBody>
                  <a:tcPr marL="12700" marR="12700" marT="12700"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a:solidFill>
                            <a:srgbClr val="000000"/>
                          </a:solidFill>
                          <a:effectLst/>
                          <a:latin typeface="Calibri"/>
                        </a:rPr>
                        <a:t>£7.6m</a:t>
                      </a:r>
                    </a:p>
                  </a:txBody>
                  <a:tcPr marL="12700" marR="12700" marT="12700" marB="0" anchor="ctr" anchorCtr="1">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0"/>
                  </a:ext>
                </a:extLst>
              </a:tr>
              <a:tr h="370258">
                <a:tc>
                  <a:txBody>
                    <a:body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itchFamily="2" charset="2"/>
                        <a:buNone/>
                        <a:tabLst/>
                      </a:pPr>
                      <a:r>
                        <a:rPr kumimoji="0" lang="en-US" sz="1400" b="1" i="0" u="none" strike="noStrike" cap="none" normalizeH="0" baseline="0" noProof="1">
                          <a:ln>
                            <a:noFill/>
                          </a:ln>
                          <a:solidFill>
                            <a:srgbClr val="000000"/>
                          </a:solidFill>
                          <a:effectLst/>
                          <a:latin typeface="Arial" charset="0"/>
                        </a:rPr>
                        <a:t>Total</a:t>
                      </a: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itchFamily="2" charset="2"/>
                        <a:buNone/>
                        <a:tabLst/>
                      </a:pPr>
                      <a:endParaRPr kumimoji="0" lang="en-US" sz="1400" b="1" i="0" u="none" strike="noStrike" cap="none" normalizeH="0" baseline="0" noProof="1">
                        <a:ln>
                          <a:noFill/>
                        </a:ln>
                        <a:solidFill>
                          <a:srgbClr val="000000"/>
                        </a:solidFill>
                        <a:effectLst/>
                        <a:latin typeface="Arial" charset="0"/>
                      </a:endParaRPr>
                    </a:p>
                  </a:txBody>
                  <a:tcPr marL="108000" marR="108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0" fontAlgn="base" latinLnBrk="0" hangingPunct="0">
                        <a:lnSpc>
                          <a:spcPct val="100000"/>
                        </a:lnSpc>
                        <a:spcBef>
                          <a:spcPct val="60000"/>
                        </a:spcBef>
                        <a:spcAft>
                          <a:spcPct val="0"/>
                        </a:spcAft>
                        <a:buClr>
                          <a:schemeClr val="accent1"/>
                        </a:buClr>
                        <a:buSzTx/>
                        <a:buFont typeface="Wingdings" pitchFamily="2" charset="2"/>
                        <a:buNone/>
                        <a:tabLst/>
                      </a:pPr>
                      <a:r>
                        <a:rPr kumimoji="0" lang="en-US" sz="1400" b="1" i="0" u="none" strike="noStrike" cap="none" normalizeH="0" baseline="0" noProof="1">
                          <a:ln>
                            <a:noFill/>
                          </a:ln>
                          <a:solidFill>
                            <a:srgbClr val="000000"/>
                          </a:solidFill>
                          <a:effectLst/>
                          <a:latin typeface="Arial" charset="0"/>
                        </a:rPr>
                        <a:t>1438m</a:t>
                      </a:r>
                    </a:p>
                  </a:txBody>
                  <a:tcPr marL="36000" marR="72000"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0" fontAlgn="base" latinLnBrk="0" hangingPunct="0">
                        <a:lnSpc>
                          <a:spcPct val="100000"/>
                        </a:lnSpc>
                        <a:spcBef>
                          <a:spcPct val="60000"/>
                        </a:spcBef>
                        <a:spcAft>
                          <a:spcPct val="0"/>
                        </a:spcAft>
                        <a:buClr>
                          <a:schemeClr val="accent1"/>
                        </a:buClr>
                        <a:buSzTx/>
                        <a:buFont typeface="Wingdings" pitchFamily="2" charset="2"/>
                        <a:buNone/>
                        <a:tabLst/>
                      </a:pPr>
                      <a:r>
                        <a:rPr kumimoji="0" lang="en-US" sz="1400" b="1" i="0" u="none" strike="noStrike" cap="none" normalizeH="0" baseline="0" noProof="1">
                          <a:ln>
                            <a:noFill/>
                          </a:ln>
                          <a:solidFill>
                            <a:srgbClr val="000000"/>
                          </a:solidFill>
                          <a:effectLst/>
                          <a:latin typeface="Arial" charset="0"/>
                        </a:rPr>
                        <a:t>1975.53m</a:t>
                      </a:r>
                    </a:p>
                  </a:txBody>
                  <a:tcPr marL="36000" marR="72000" marT="0" marB="0" anchor="ctr" horzOverflow="overflow">
                    <a:lnL w="1905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8765374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Tech Increases between 250% - 650%</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7176605"/>
              </p:ext>
            </p:extLst>
          </p:nvPr>
        </p:nvGraphicFramePr>
        <p:xfrm>
          <a:off x="314325" y="1614488"/>
          <a:ext cx="8524875" cy="4391025"/>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0"/>
          </p:nvPr>
        </p:nvSpPr>
        <p:spPr/>
        <p:txBody>
          <a:bodyPr/>
          <a:lstStyle/>
          <a:p>
            <a:r>
              <a:rPr lang="de-DE"/>
              <a:t>Page </a:t>
            </a:r>
            <a:r>
              <a:rPr lang="de-DE">
                <a:sym typeface="Wingdings" pitchFamily="2" charset="2"/>
              </a:rPr>
              <a:t></a:t>
            </a:r>
            <a:r>
              <a:rPr lang="de-DE"/>
              <a:t> </a:t>
            </a:r>
            <a:fld id="{45D370B4-7A5B-46E9-A805-55CE7C2D6623}" type="slidenum">
              <a:rPr lang="de-DE" smtClean="0"/>
              <a:pPr/>
              <a:t>15</a:t>
            </a:fld>
            <a:endParaRPr lang="de-DE"/>
          </a:p>
        </p:txBody>
      </p:sp>
      <p:sp>
        <p:nvSpPr>
          <p:cNvPr id="6" name="Rectangle 7"/>
          <p:cNvSpPr>
            <a:spLocks noChangeArrowheads="1"/>
          </p:cNvSpPr>
          <p:nvPr/>
        </p:nvSpPr>
        <p:spPr bwMode="gray">
          <a:xfrm>
            <a:off x="314325" y="1038225"/>
            <a:ext cx="8024132" cy="358775"/>
          </a:xfrm>
          <a:prstGeom prst="rect">
            <a:avLst/>
          </a:prstGeom>
          <a:noFill/>
          <a:ln w="9525">
            <a:noFill/>
            <a:miter lim="800000"/>
            <a:headEnd/>
            <a:tailEnd/>
          </a:ln>
        </p:spPr>
        <p:txBody>
          <a:bodyPr lIns="0" tIns="0" rIns="0" bIns="0" anchor="ctr"/>
          <a:lstStyle/>
          <a:p>
            <a:pPr defTabSz="801688" eaLnBrk="0" hangingPunct="0"/>
            <a:r>
              <a:rPr lang="en-US" noProof="1"/>
              <a:t>ABP optimisation programmes usually deliver results within 12 months:</a:t>
            </a:r>
          </a:p>
        </p:txBody>
      </p:sp>
    </p:spTree>
    <p:extLst>
      <p:ext uri="{BB962C8B-B14F-4D97-AF65-F5344CB8AC3E}">
        <p14:creationId xmlns:p14="http://schemas.microsoft.com/office/powerpoint/2010/main" val="339599244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0"/>
          </p:nvPr>
        </p:nvSpPr>
        <p:spPr/>
        <p:txBody>
          <a:bodyPr/>
          <a:lstStyle/>
          <a:p>
            <a:r>
              <a:rPr lang="de-DE"/>
              <a:t>Page </a:t>
            </a:r>
            <a:r>
              <a:rPr lang="de-DE">
                <a:sym typeface="Wingdings" pitchFamily="2" charset="2"/>
              </a:rPr>
              <a:t></a:t>
            </a:r>
            <a:r>
              <a:rPr lang="de-DE"/>
              <a:t> </a:t>
            </a:r>
            <a:fld id="{7EE6B41F-B00F-4EFC-A021-AEDF2832CE4B}" type="slidenum">
              <a:rPr lang="de-DE"/>
              <a:pPr/>
              <a:t>16</a:t>
            </a:fld>
            <a:endParaRPr lang="de-DE"/>
          </a:p>
        </p:txBody>
      </p:sp>
      <p:sp>
        <p:nvSpPr>
          <p:cNvPr id="116738" name="Rectangle 2"/>
          <p:cNvSpPr>
            <a:spLocks noGrp="1" noChangeArrowheads="1"/>
          </p:cNvSpPr>
          <p:nvPr>
            <p:ph type="title"/>
          </p:nvPr>
        </p:nvSpPr>
        <p:spPr/>
        <p:txBody>
          <a:bodyPr/>
          <a:lstStyle/>
          <a:p>
            <a:r>
              <a:rPr lang="en-US" noProof="1"/>
              <a:t>Revenue increase for our clients</a:t>
            </a:r>
          </a:p>
        </p:txBody>
      </p:sp>
      <p:sp>
        <p:nvSpPr>
          <p:cNvPr id="116739" name="Rectangle 7"/>
          <p:cNvSpPr>
            <a:spLocks noChangeArrowheads="1"/>
          </p:cNvSpPr>
          <p:nvPr/>
        </p:nvSpPr>
        <p:spPr bwMode="gray">
          <a:xfrm>
            <a:off x="314324" y="1038225"/>
            <a:ext cx="8502297" cy="358775"/>
          </a:xfrm>
          <a:prstGeom prst="rect">
            <a:avLst/>
          </a:prstGeom>
          <a:noFill/>
          <a:ln w="9525">
            <a:noFill/>
            <a:miter lim="800000"/>
            <a:headEnd/>
            <a:tailEnd/>
          </a:ln>
        </p:spPr>
        <p:txBody>
          <a:bodyPr lIns="0" tIns="0" rIns="0" bIns="0" anchor="ctr"/>
          <a:lstStyle/>
          <a:p>
            <a:pPr defTabSz="801688" eaLnBrk="0" hangingPunct="0"/>
            <a:r>
              <a:rPr lang="en-US" noProof="1"/>
              <a:t>$820 million of new incremental revenue since 2002.  Some examples:</a:t>
            </a:r>
          </a:p>
        </p:txBody>
      </p:sp>
      <p:graphicFrame>
        <p:nvGraphicFramePr>
          <p:cNvPr id="9" name="Object 2"/>
          <p:cNvGraphicFramePr>
            <a:graphicFrameLocks noGrp="1" noChangeAspect="1"/>
          </p:cNvGraphicFramePr>
          <p:nvPr>
            <p:ph idx="4294967295"/>
            <p:custDataLst>
              <p:tags r:id="rId2"/>
            </p:custDataLst>
          </p:nvPr>
        </p:nvGraphicFramePr>
        <p:xfrm>
          <a:off x="241300" y="1606550"/>
          <a:ext cx="4318000" cy="4395788"/>
        </p:xfrm>
        <a:graphic>
          <a:graphicData uri="http://schemas.openxmlformats.org/drawingml/2006/chart">
            <c:chart xmlns:c="http://schemas.openxmlformats.org/drawingml/2006/chart" xmlns:r="http://schemas.openxmlformats.org/officeDocument/2006/relationships" r:id="rId5"/>
          </a:graphicData>
        </a:graphic>
      </p:graphicFrame>
      <p:sp>
        <p:nvSpPr>
          <p:cNvPr id="116741" name="Rectangle 5"/>
          <p:cNvSpPr>
            <a:spLocks noChangeArrowheads="1"/>
          </p:cNvSpPr>
          <p:nvPr/>
        </p:nvSpPr>
        <p:spPr bwMode="gray">
          <a:xfrm>
            <a:off x="4672013" y="1555750"/>
            <a:ext cx="4164012" cy="360363"/>
          </a:xfrm>
          <a:prstGeom prst="rect">
            <a:avLst/>
          </a:prstGeom>
          <a:solidFill>
            <a:schemeClr val="accent2"/>
          </a:solidFill>
          <a:ln w="12700">
            <a:solidFill>
              <a:srgbClr val="C0C0C0"/>
            </a:solidFill>
            <a:miter lim="800000"/>
            <a:headEnd/>
            <a:tailEnd/>
          </a:ln>
          <a:effectLst/>
        </p:spPr>
        <p:txBody>
          <a:bodyPr lIns="0" tIns="0" rIns="0" bIns="0" anchor="ctr"/>
          <a:lstStyle/>
          <a:p>
            <a:pPr algn="ctr" defTabSz="801688" eaLnBrk="0" hangingPunct="0"/>
            <a:r>
              <a:rPr lang="en-US" sz="1800" b="1" noProof="1">
                <a:solidFill>
                  <a:srgbClr val="FFFFFF"/>
                </a:solidFill>
              </a:rPr>
              <a:t>Evidence from Client Reviews</a:t>
            </a:r>
          </a:p>
        </p:txBody>
      </p:sp>
      <p:sp>
        <p:nvSpPr>
          <p:cNvPr id="116742" name="Rectangle 6"/>
          <p:cNvSpPr>
            <a:spLocks noChangeArrowheads="1"/>
          </p:cNvSpPr>
          <p:nvPr/>
        </p:nvSpPr>
        <p:spPr bwMode="gray">
          <a:xfrm>
            <a:off x="4672013" y="1916113"/>
            <a:ext cx="4164012" cy="4066998"/>
          </a:xfrm>
          <a:prstGeom prst="rect">
            <a:avLst/>
          </a:prstGeom>
          <a:gradFill rotWithShape="1">
            <a:gsLst>
              <a:gs pos="0">
                <a:schemeClr val="bg1"/>
              </a:gs>
              <a:gs pos="100000">
                <a:schemeClr val="bg1">
                  <a:gamma/>
                  <a:shade val="92941"/>
                  <a:invGamma/>
                </a:schemeClr>
              </a:gs>
            </a:gsLst>
            <a:lin ang="5400000" scaled="1"/>
          </a:gradFill>
          <a:ln w="12700">
            <a:solidFill>
              <a:srgbClr val="C0C0C0"/>
            </a:solidFill>
            <a:miter lim="800000"/>
            <a:headEnd/>
            <a:tailEnd/>
          </a:ln>
          <a:effectLst/>
        </p:spPr>
        <p:txBody>
          <a:bodyPr lIns="108000" tIns="108000" rIns="72000" bIns="72000"/>
          <a:lstStyle/>
          <a:p>
            <a:pPr marL="190500" indent="-190500">
              <a:spcBef>
                <a:spcPct val="40000"/>
              </a:spcBef>
              <a:buClr>
                <a:schemeClr val="accent2"/>
              </a:buClr>
              <a:buFont typeface="Wingdings" pitchFamily="2" charset="2"/>
              <a:buChar char="§"/>
            </a:pPr>
            <a:r>
              <a:rPr lang="en-US" sz="1200" noProof="1"/>
              <a:t>“Early signs are that the incremental revenue generated as a result of this assignment will far outweigh any cost involved to a factor of over 100 to 1  (i.e. over £9m).” – Patrick Nicolet Global Head of Sales and Alliances Capgemini.</a:t>
            </a:r>
          </a:p>
          <a:p>
            <a:pPr marL="190500" indent="-190500">
              <a:spcBef>
                <a:spcPct val="40000"/>
              </a:spcBef>
              <a:buClr>
                <a:schemeClr val="accent2"/>
              </a:buClr>
              <a:buFont typeface="Wingdings" pitchFamily="2" charset="2"/>
              <a:buChar char="§"/>
            </a:pPr>
            <a:r>
              <a:rPr lang="en-US" sz="1200" noProof="1"/>
              <a:t>“In the quarter following the ABP assignment we generated more revenue than the previous three quarters combined!” Jeff Gerkin Partner, Accenture</a:t>
            </a:r>
          </a:p>
          <a:p>
            <a:pPr marL="190500" indent="-190500">
              <a:spcBef>
                <a:spcPct val="40000"/>
              </a:spcBef>
              <a:buClr>
                <a:schemeClr val="accent2"/>
              </a:buClr>
              <a:buFont typeface="Wingdings" pitchFamily="2" charset="2"/>
              <a:buChar char="§"/>
            </a:pPr>
            <a:r>
              <a:rPr lang="en-US" sz="1200" noProof="1"/>
              <a:t>“Since working with ABP we have generated an extra €650m from our global alliances.” Nina Christiansen Global Head of Alliances Tieto Corporation</a:t>
            </a:r>
          </a:p>
          <a:p>
            <a:pPr marL="190500" indent="-190500">
              <a:spcBef>
                <a:spcPct val="40000"/>
              </a:spcBef>
              <a:buClr>
                <a:schemeClr val="accent2"/>
              </a:buClr>
              <a:buFont typeface="Wingdings" pitchFamily="2" charset="2"/>
              <a:buChar char="§"/>
            </a:pPr>
            <a:r>
              <a:rPr lang="en-US" sz="1200" noProof="1"/>
              <a:t>“I used the Alliance Best Practice approach in my relationship with IBM.  Before I used it the best year I had ever had was €6m.  Last year after using the approach we generated €23m!” - Roopa Dhanalal Director EMEA Alliance for IBM BCS </a:t>
            </a:r>
          </a:p>
          <a:p>
            <a:pPr marL="190500" indent="-190500">
              <a:spcBef>
                <a:spcPct val="40000"/>
              </a:spcBef>
              <a:buClr>
                <a:schemeClr val="accent2"/>
              </a:buClr>
              <a:buFont typeface="Wingdings" pitchFamily="2" charset="2"/>
              <a:buChar char="§"/>
            </a:pPr>
            <a:r>
              <a:rPr lang="en-GB" sz="1200" noProof="1"/>
              <a:t>“We estimate the extra revenue from the ABP approach to be in excess of £480m over 18 months”. Lucy Dimes General Manager Global partnerships BT</a:t>
            </a:r>
          </a:p>
          <a:p>
            <a:pPr marL="190500" indent="-190500">
              <a:spcBef>
                <a:spcPct val="40000"/>
              </a:spcBef>
              <a:buClr>
                <a:schemeClr val="accent2"/>
              </a:buClr>
            </a:pPr>
            <a:endParaRPr lang="en-US" sz="1200" noProof="1"/>
          </a:p>
        </p:txBody>
      </p:sp>
      <p:sp>
        <p:nvSpPr>
          <p:cNvPr id="116743" name="Rectangle 7"/>
          <p:cNvSpPr>
            <a:spLocks noChangeArrowheads="1"/>
          </p:cNvSpPr>
          <p:nvPr/>
        </p:nvSpPr>
        <p:spPr bwMode="gray">
          <a:xfrm>
            <a:off x="3419475" y="2338388"/>
            <a:ext cx="1008063" cy="3657600"/>
          </a:xfrm>
          <a:prstGeom prst="rect">
            <a:avLst/>
          </a:prstGeom>
          <a:noFill/>
          <a:ln w="28575">
            <a:solidFill>
              <a:srgbClr val="969696"/>
            </a:solidFill>
            <a:miter lim="800000"/>
            <a:headEnd/>
            <a:tailEnd/>
          </a:ln>
          <a:effectLst>
            <a:outerShdw dist="35921" dir="2700000" algn="ctr" rotWithShape="0">
              <a:srgbClr val="000000">
                <a:alpha val="50000"/>
              </a:srgbClr>
            </a:outerShdw>
          </a:effectLst>
        </p:spPr>
        <p:txBody>
          <a:bodyPr wrap="none" anchor="ctr"/>
          <a:lstStyle/>
          <a:p>
            <a:pPr algn="ctr" eaLnBrk="0" hangingPunct="0"/>
            <a:endParaRPr lang="en-US" sz="1800" noProof="1"/>
          </a:p>
        </p:txBody>
      </p:sp>
      <p:sp>
        <p:nvSpPr>
          <p:cNvPr id="10" name="TextBox 9"/>
          <p:cNvSpPr txBox="1"/>
          <p:nvPr/>
        </p:nvSpPr>
        <p:spPr>
          <a:xfrm>
            <a:off x="722489" y="6141155"/>
            <a:ext cx="3331361" cy="276999"/>
          </a:xfrm>
          <a:prstGeom prst="rect">
            <a:avLst/>
          </a:prstGeom>
          <a:noFill/>
        </p:spPr>
        <p:txBody>
          <a:bodyPr wrap="none" rtlCol="0">
            <a:spAutoFit/>
          </a:bodyPr>
          <a:lstStyle/>
          <a:p>
            <a:r>
              <a:rPr lang="en-GB" sz="1200" b="1" dirty="0"/>
              <a:t>Database average increase is 250% - 650% </a:t>
            </a:r>
            <a:endParaRPr lang="en-US" sz="1200" b="1" dirty="0"/>
          </a:p>
        </p:txBody>
      </p:sp>
    </p:spTree>
    <p:custDataLst>
      <p:tags r:id="rId1"/>
    </p:custData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50825" y="1484313"/>
            <a:ext cx="4930775" cy="4608512"/>
          </a:xfrm>
          <a:prstGeom prst="rect">
            <a:avLst/>
          </a:prstGeom>
          <a:noFill/>
          <a:ln w="9525">
            <a:noFill/>
            <a:miter lim="800000"/>
            <a:headEnd/>
            <a:tailEnd/>
          </a:ln>
        </p:spPr>
        <p:txBody>
          <a:bodyPr/>
          <a:lstStyle/>
          <a:p>
            <a:pPr>
              <a:spcBef>
                <a:spcPct val="20000"/>
              </a:spcBef>
              <a:buClr>
                <a:schemeClr val="bg2"/>
              </a:buClr>
              <a:buFont typeface="Wingdings" pitchFamily="2" charset="2"/>
              <a:buNone/>
            </a:pPr>
            <a:r>
              <a:rPr lang="en-GB" sz="1800" b="1" dirty="0">
                <a:solidFill>
                  <a:schemeClr val="tx2"/>
                </a:solidFill>
                <a:latin typeface="Tahoma" pitchFamily="34" charset="0"/>
              </a:rPr>
              <a:t>For further details please contact:</a:t>
            </a:r>
          </a:p>
          <a:p>
            <a:pPr>
              <a:spcBef>
                <a:spcPct val="20000"/>
              </a:spcBef>
              <a:buClr>
                <a:schemeClr val="bg2"/>
              </a:buClr>
              <a:buFont typeface="Wingdings" pitchFamily="2" charset="2"/>
              <a:buNone/>
            </a:pPr>
            <a:r>
              <a:rPr lang="en-GB" sz="1800" b="1" dirty="0">
                <a:solidFill>
                  <a:schemeClr val="tx2"/>
                </a:solidFill>
                <a:latin typeface="Tahoma" pitchFamily="34" charset="0"/>
              </a:rPr>
              <a:t>Mike Nevin</a:t>
            </a:r>
          </a:p>
          <a:p>
            <a:pPr>
              <a:spcBef>
                <a:spcPct val="20000"/>
              </a:spcBef>
              <a:buClr>
                <a:schemeClr val="bg2"/>
              </a:buClr>
              <a:buFont typeface="Wingdings" pitchFamily="2" charset="2"/>
              <a:buNone/>
            </a:pPr>
            <a:r>
              <a:rPr lang="en-GB" sz="1800" b="1" dirty="0">
                <a:solidFill>
                  <a:schemeClr val="tx2"/>
                </a:solidFill>
                <a:latin typeface="Tahoma" pitchFamily="34" charset="0"/>
              </a:rPr>
              <a:t>Managing Director - Alliance Best Practice</a:t>
            </a:r>
          </a:p>
          <a:p>
            <a:pPr>
              <a:spcBef>
                <a:spcPct val="20000"/>
              </a:spcBef>
              <a:buClr>
                <a:schemeClr val="bg2"/>
              </a:buClr>
              <a:buFont typeface="Wingdings" pitchFamily="2" charset="2"/>
              <a:buNone/>
            </a:pPr>
            <a:r>
              <a:rPr lang="en-GB" sz="1800" b="1" dirty="0">
                <a:solidFill>
                  <a:schemeClr val="tx2"/>
                </a:solidFill>
                <a:latin typeface="Tahoma" pitchFamily="34" charset="0"/>
              </a:rPr>
              <a:t>Web:	</a:t>
            </a:r>
            <a:r>
              <a:rPr lang="en-GB" sz="1800" b="1" dirty="0">
                <a:solidFill>
                  <a:schemeClr val="tx2"/>
                </a:solidFill>
                <a:latin typeface="Tahoma" pitchFamily="34" charset="0"/>
                <a:hlinkClick r:id="rId2"/>
              </a:rPr>
              <a:t>www.alliancebestpractice.com</a:t>
            </a:r>
            <a:r>
              <a:rPr lang="en-GB" sz="1800" b="1" dirty="0">
                <a:solidFill>
                  <a:schemeClr val="tx2"/>
                </a:solidFill>
                <a:latin typeface="Tahoma" pitchFamily="34" charset="0"/>
              </a:rPr>
              <a:t>   </a:t>
            </a:r>
          </a:p>
          <a:p>
            <a:pPr>
              <a:spcBef>
                <a:spcPct val="20000"/>
              </a:spcBef>
              <a:buClr>
                <a:schemeClr val="bg2"/>
              </a:buClr>
              <a:buFont typeface="Wingdings" pitchFamily="2" charset="2"/>
              <a:buNone/>
            </a:pPr>
            <a:r>
              <a:rPr lang="en-GB" sz="1800" b="1" dirty="0">
                <a:solidFill>
                  <a:schemeClr val="tx2"/>
                </a:solidFill>
                <a:latin typeface="Tahoma" pitchFamily="34" charset="0"/>
              </a:rPr>
              <a:t>O: +44 (0)1675 442490</a:t>
            </a:r>
          </a:p>
          <a:p>
            <a:pPr>
              <a:spcBef>
                <a:spcPct val="20000"/>
              </a:spcBef>
              <a:buClr>
                <a:schemeClr val="bg2"/>
              </a:buClr>
              <a:buFont typeface="Wingdings" pitchFamily="2" charset="2"/>
              <a:buNone/>
            </a:pPr>
            <a:r>
              <a:rPr lang="en-GB" sz="1800" b="1" dirty="0">
                <a:solidFill>
                  <a:schemeClr val="tx2"/>
                </a:solidFill>
                <a:latin typeface="Tahoma" pitchFamily="34" charset="0"/>
              </a:rPr>
              <a:t>M: +44 (0)7766 752350</a:t>
            </a:r>
          </a:p>
          <a:p>
            <a:pPr>
              <a:spcBef>
                <a:spcPct val="20000"/>
              </a:spcBef>
              <a:buClr>
                <a:schemeClr val="bg2"/>
              </a:buClr>
              <a:buFont typeface="Wingdings" pitchFamily="2" charset="2"/>
              <a:buNone/>
            </a:pPr>
            <a:r>
              <a:rPr lang="en-GB" sz="1800" b="1" dirty="0">
                <a:solidFill>
                  <a:schemeClr val="tx2"/>
                </a:solidFill>
                <a:latin typeface="Tahoma" pitchFamily="34" charset="0"/>
              </a:rPr>
              <a:t>E: </a:t>
            </a:r>
            <a:r>
              <a:rPr lang="en-GB" sz="1800" b="1" dirty="0">
                <a:solidFill>
                  <a:schemeClr val="tx2"/>
                </a:solidFill>
                <a:latin typeface="Tahoma" pitchFamily="34" charset="0"/>
                <a:hlinkClick r:id="rId3"/>
              </a:rPr>
              <a:t>mike.nevin@alliancebestpractice.com</a:t>
            </a:r>
            <a:r>
              <a:rPr lang="en-GB" sz="1800" b="1" dirty="0">
                <a:solidFill>
                  <a:schemeClr val="tx2"/>
                </a:solidFill>
                <a:latin typeface="Tahoma" pitchFamily="34" charset="0"/>
              </a:rPr>
              <a:t> </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2"/>
          <p:cNvSpPr>
            <a:spLocks noGrp="1"/>
          </p:cNvSpPr>
          <p:nvPr>
            <p:ph type="ftr" sz="quarter" idx="10"/>
          </p:nvPr>
        </p:nvSpPr>
        <p:spPr/>
        <p:txBody>
          <a:bodyPr/>
          <a:lstStyle/>
          <a:p>
            <a:r>
              <a:rPr lang="de-DE"/>
              <a:t>Page </a:t>
            </a:r>
            <a:r>
              <a:rPr lang="de-DE">
                <a:sym typeface="Wingdings" pitchFamily="2" charset="2"/>
              </a:rPr>
              <a:t></a:t>
            </a:r>
            <a:r>
              <a:rPr lang="de-DE"/>
              <a:t> </a:t>
            </a:r>
            <a:fld id="{F7A03E90-B02C-430A-9B04-17310717A23A}" type="slidenum">
              <a:rPr lang="de-DE"/>
              <a:pPr/>
              <a:t>2</a:t>
            </a:fld>
            <a:endParaRPr lang="de-DE"/>
          </a:p>
        </p:txBody>
      </p:sp>
      <p:sp>
        <p:nvSpPr>
          <p:cNvPr id="90114" name="Rectangle 2"/>
          <p:cNvSpPr>
            <a:spLocks noGrp="1" noChangeArrowheads="1"/>
          </p:cNvSpPr>
          <p:nvPr>
            <p:ph type="title"/>
          </p:nvPr>
        </p:nvSpPr>
        <p:spPr/>
        <p:txBody>
          <a:bodyPr/>
          <a:lstStyle/>
          <a:p>
            <a:r>
              <a:rPr lang="en-US" noProof="1"/>
              <a:t>Contents</a:t>
            </a:r>
          </a:p>
        </p:txBody>
      </p:sp>
      <p:sp>
        <p:nvSpPr>
          <p:cNvPr id="90115" name="Rectangle 7"/>
          <p:cNvSpPr>
            <a:spLocks noChangeArrowheads="1"/>
          </p:cNvSpPr>
          <p:nvPr/>
        </p:nvSpPr>
        <p:spPr bwMode="gray">
          <a:xfrm>
            <a:off x="314325" y="1038225"/>
            <a:ext cx="8389408" cy="358775"/>
          </a:xfrm>
          <a:prstGeom prst="rect">
            <a:avLst/>
          </a:prstGeom>
          <a:noFill/>
          <a:ln w="9525">
            <a:noFill/>
            <a:miter lim="800000"/>
            <a:headEnd/>
            <a:tailEnd/>
          </a:ln>
        </p:spPr>
        <p:txBody>
          <a:bodyPr lIns="0" tIns="0" rIns="0" bIns="0" anchor="ctr"/>
          <a:lstStyle/>
          <a:p>
            <a:pPr defTabSz="801688" eaLnBrk="0" hangingPunct="0"/>
            <a:r>
              <a:rPr lang="en-US" noProof="1"/>
              <a:t>Areas covered in this executive briefing</a:t>
            </a:r>
          </a:p>
        </p:txBody>
      </p:sp>
      <p:sp>
        <p:nvSpPr>
          <p:cNvPr id="90116" name="Rectangle 4"/>
          <p:cNvSpPr>
            <a:spLocks noChangeArrowheads="1"/>
          </p:cNvSpPr>
          <p:nvPr/>
        </p:nvSpPr>
        <p:spPr bwMode="gray">
          <a:xfrm>
            <a:off x="787400" y="1555750"/>
            <a:ext cx="8047038" cy="446088"/>
          </a:xfrm>
          <a:prstGeom prst="rect">
            <a:avLst/>
          </a:prstGeom>
          <a:gradFill rotWithShape="1">
            <a:gsLst>
              <a:gs pos="0">
                <a:schemeClr val="bg1"/>
              </a:gs>
              <a:gs pos="100000">
                <a:schemeClr val="bg1">
                  <a:gamma/>
                  <a:shade val="90980"/>
                  <a:invGamma/>
                </a:schemeClr>
              </a:gs>
            </a:gsLst>
            <a:lin ang="0" scaled="1"/>
          </a:gradFill>
          <a:ln w="12700" algn="ctr">
            <a:solidFill>
              <a:srgbClr val="C0C0C0"/>
            </a:solidFill>
            <a:miter lim="800000"/>
            <a:headEnd/>
            <a:tailEnd/>
          </a:ln>
          <a:effectLst/>
        </p:spPr>
        <p:txBody>
          <a:bodyPr lIns="252000" tIns="72000" rIns="72000" bIns="72000" anchor="ctr"/>
          <a:lstStyle/>
          <a:p>
            <a:pPr>
              <a:spcBef>
                <a:spcPct val="25000"/>
              </a:spcBef>
            </a:pPr>
            <a:r>
              <a:rPr lang="en-US" noProof="1"/>
              <a:t>Who are we?</a:t>
            </a:r>
          </a:p>
        </p:txBody>
      </p:sp>
      <p:sp>
        <p:nvSpPr>
          <p:cNvPr id="90117" name="Rectangle 5"/>
          <p:cNvSpPr>
            <a:spLocks noChangeArrowheads="1"/>
          </p:cNvSpPr>
          <p:nvPr/>
        </p:nvSpPr>
        <p:spPr bwMode="gray">
          <a:xfrm>
            <a:off x="787400" y="2098675"/>
            <a:ext cx="8047038" cy="446088"/>
          </a:xfrm>
          <a:prstGeom prst="rect">
            <a:avLst/>
          </a:prstGeom>
          <a:gradFill rotWithShape="1">
            <a:gsLst>
              <a:gs pos="0">
                <a:schemeClr val="bg1"/>
              </a:gs>
              <a:gs pos="100000">
                <a:schemeClr val="bg1">
                  <a:gamma/>
                  <a:shade val="90980"/>
                  <a:invGamma/>
                </a:schemeClr>
              </a:gs>
            </a:gsLst>
            <a:lin ang="0" scaled="1"/>
          </a:gradFill>
          <a:ln w="12700">
            <a:solidFill>
              <a:srgbClr val="C0C0C0"/>
            </a:solidFill>
            <a:miter lim="800000"/>
            <a:headEnd/>
            <a:tailEnd/>
          </a:ln>
          <a:effectLst/>
        </p:spPr>
        <p:txBody>
          <a:bodyPr lIns="252000" tIns="72000" rIns="72000" bIns="72000" anchor="ctr"/>
          <a:lstStyle/>
          <a:p>
            <a:pPr>
              <a:spcBef>
                <a:spcPct val="25000"/>
              </a:spcBef>
            </a:pPr>
            <a:r>
              <a:rPr lang="en-US" noProof="1"/>
              <a:t>Where have we come from?</a:t>
            </a:r>
          </a:p>
        </p:txBody>
      </p:sp>
      <p:sp>
        <p:nvSpPr>
          <p:cNvPr id="90118" name="Rectangle 6"/>
          <p:cNvSpPr>
            <a:spLocks noChangeArrowheads="1"/>
          </p:cNvSpPr>
          <p:nvPr/>
        </p:nvSpPr>
        <p:spPr bwMode="gray">
          <a:xfrm>
            <a:off x="787400" y="2640013"/>
            <a:ext cx="8047038" cy="449262"/>
          </a:xfrm>
          <a:prstGeom prst="rect">
            <a:avLst/>
          </a:prstGeom>
          <a:gradFill rotWithShape="1">
            <a:gsLst>
              <a:gs pos="0">
                <a:schemeClr val="bg1"/>
              </a:gs>
              <a:gs pos="100000">
                <a:schemeClr val="bg1">
                  <a:gamma/>
                  <a:shade val="90980"/>
                  <a:invGamma/>
                </a:schemeClr>
              </a:gs>
            </a:gsLst>
            <a:lin ang="0" scaled="1"/>
          </a:gradFill>
          <a:ln w="12700">
            <a:solidFill>
              <a:srgbClr val="C0C0C0"/>
            </a:solidFill>
            <a:miter lim="800000"/>
            <a:headEnd/>
            <a:tailEnd/>
          </a:ln>
          <a:effectLst/>
        </p:spPr>
        <p:txBody>
          <a:bodyPr lIns="252000" tIns="72000" rIns="72000" bIns="72000" anchor="ctr"/>
          <a:lstStyle/>
          <a:p>
            <a:pPr>
              <a:spcBef>
                <a:spcPct val="25000"/>
              </a:spcBef>
            </a:pPr>
            <a:r>
              <a:rPr lang="en-US" noProof="1"/>
              <a:t>What do we do?</a:t>
            </a:r>
          </a:p>
        </p:txBody>
      </p:sp>
      <p:sp>
        <p:nvSpPr>
          <p:cNvPr id="90119" name="Rectangle 7"/>
          <p:cNvSpPr>
            <a:spLocks noChangeArrowheads="1"/>
          </p:cNvSpPr>
          <p:nvPr/>
        </p:nvSpPr>
        <p:spPr bwMode="gray">
          <a:xfrm>
            <a:off x="787400" y="3184525"/>
            <a:ext cx="8047038" cy="447675"/>
          </a:xfrm>
          <a:prstGeom prst="rect">
            <a:avLst/>
          </a:prstGeom>
          <a:gradFill rotWithShape="1">
            <a:gsLst>
              <a:gs pos="0">
                <a:schemeClr val="bg1"/>
              </a:gs>
              <a:gs pos="100000">
                <a:schemeClr val="bg1">
                  <a:gamma/>
                  <a:shade val="90980"/>
                  <a:invGamma/>
                </a:schemeClr>
              </a:gs>
            </a:gsLst>
            <a:lin ang="0" scaled="1"/>
          </a:gradFill>
          <a:ln w="12700">
            <a:solidFill>
              <a:srgbClr val="C0C0C0"/>
            </a:solidFill>
            <a:miter lim="800000"/>
            <a:headEnd/>
            <a:tailEnd/>
          </a:ln>
          <a:effectLst/>
        </p:spPr>
        <p:txBody>
          <a:bodyPr lIns="252000" tIns="72000" rIns="72000" bIns="72000" anchor="ctr"/>
          <a:lstStyle/>
          <a:p>
            <a:pPr>
              <a:spcBef>
                <a:spcPct val="25000"/>
              </a:spcBef>
            </a:pPr>
            <a:r>
              <a:rPr lang="en-US" noProof="1"/>
              <a:t>Who do we do it for?</a:t>
            </a:r>
          </a:p>
        </p:txBody>
      </p:sp>
      <p:sp>
        <p:nvSpPr>
          <p:cNvPr id="90120" name="Rectangle 8"/>
          <p:cNvSpPr>
            <a:spLocks noChangeArrowheads="1"/>
          </p:cNvSpPr>
          <p:nvPr/>
        </p:nvSpPr>
        <p:spPr bwMode="gray">
          <a:xfrm>
            <a:off x="787400" y="3727450"/>
            <a:ext cx="8047038" cy="446088"/>
          </a:xfrm>
          <a:prstGeom prst="rect">
            <a:avLst/>
          </a:prstGeom>
          <a:gradFill rotWithShape="1">
            <a:gsLst>
              <a:gs pos="0">
                <a:schemeClr val="bg1"/>
              </a:gs>
              <a:gs pos="100000">
                <a:schemeClr val="bg1">
                  <a:gamma/>
                  <a:shade val="90980"/>
                  <a:invGamma/>
                </a:schemeClr>
              </a:gs>
            </a:gsLst>
            <a:lin ang="0" scaled="1"/>
          </a:gradFill>
          <a:ln w="12700">
            <a:solidFill>
              <a:srgbClr val="C0C0C0"/>
            </a:solidFill>
            <a:miter lim="800000"/>
            <a:headEnd/>
            <a:tailEnd/>
          </a:ln>
          <a:effectLst/>
        </p:spPr>
        <p:txBody>
          <a:bodyPr lIns="252000" tIns="72000" rIns="72000" bIns="72000" anchor="ctr"/>
          <a:lstStyle/>
          <a:p>
            <a:pPr>
              <a:spcBef>
                <a:spcPct val="25000"/>
              </a:spcBef>
            </a:pPr>
            <a:r>
              <a:rPr lang="en-US" noProof="1"/>
              <a:t>Why are we different?</a:t>
            </a:r>
          </a:p>
        </p:txBody>
      </p:sp>
      <p:sp>
        <p:nvSpPr>
          <p:cNvPr id="90121" name="Rectangle 9"/>
          <p:cNvSpPr>
            <a:spLocks noChangeArrowheads="1"/>
          </p:cNvSpPr>
          <p:nvPr/>
        </p:nvSpPr>
        <p:spPr bwMode="gray">
          <a:xfrm>
            <a:off x="328613" y="1555750"/>
            <a:ext cx="463550" cy="446088"/>
          </a:xfrm>
          <a:prstGeom prst="rect">
            <a:avLst/>
          </a:prstGeom>
          <a:solidFill>
            <a:schemeClr val="tx2"/>
          </a:solidFill>
          <a:ln w="12700">
            <a:solidFill>
              <a:srgbClr val="C0C0C0"/>
            </a:solidFill>
            <a:miter lim="800000"/>
            <a:headEnd/>
            <a:tailEnd/>
          </a:ln>
          <a:effectLst/>
        </p:spPr>
        <p:txBody>
          <a:bodyPr lIns="0" tIns="0" rIns="0" bIns="0" anchor="ctr"/>
          <a:lstStyle/>
          <a:p>
            <a:pPr algn="ctr" defTabSz="801688" eaLnBrk="0" hangingPunct="0"/>
            <a:r>
              <a:rPr lang="en-US" sz="2800" b="1" noProof="1">
                <a:solidFill>
                  <a:srgbClr val="FFFFFF"/>
                </a:solidFill>
              </a:rPr>
              <a:t>1</a:t>
            </a:r>
          </a:p>
        </p:txBody>
      </p:sp>
      <p:sp>
        <p:nvSpPr>
          <p:cNvPr id="90122" name="Rectangle 10"/>
          <p:cNvSpPr>
            <a:spLocks noChangeArrowheads="1"/>
          </p:cNvSpPr>
          <p:nvPr/>
        </p:nvSpPr>
        <p:spPr bwMode="gray">
          <a:xfrm>
            <a:off x="328613" y="2098675"/>
            <a:ext cx="463550" cy="446088"/>
          </a:xfrm>
          <a:prstGeom prst="rect">
            <a:avLst/>
          </a:prstGeom>
          <a:solidFill>
            <a:schemeClr val="accent1"/>
          </a:solidFill>
          <a:ln w="12700">
            <a:solidFill>
              <a:srgbClr val="C0C0C0"/>
            </a:solidFill>
            <a:miter lim="800000"/>
            <a:headEnd/>
            <a:tailEnd/>
          </a:ln>
          <a:effectLst/>
        </p:spPr>
        <p:txBody>
          <a:bodyPr lIns="0" tIns="0" rIns="0" bIns="0" anchor="ctr"/>
          <a:lstStyle/>
          <a:p>
            <a:pPr algn="ctr" defTabSz="801688" eaLnBrk="0" hangingPunct="0"/>
            <a:r>
              <a:rPr lang="en-US" sz="2800" b="1" noProof="1">
                <a:solidFill>
                  <a:srgbClr val="FFFFFF"/>
                </a:solidFill>
              </a:rPr>
              <a:t>2</a:t>
            </a:r>
          </a:p>
        </p:txBody>
      </p:sp>
      <p:sp>
        <p:nvSpPr>
          <p:cNvPr id="90123" name="Rectangle 11"/>
          <p:cNvSpPr>
            <a:spLocks noChangeArrowheads="1"/>
          </p:cNvSpPr>
          <p:nvPr/>
        </p:nvSpPr>
        <p:spPr bwMode="gray">
          <a:xfrm>
            <a:off x="328613" y="2640013"/>
            <a:ext cx="463550" cy="449262"/>
          </a:xfrm>
          <a:prstGeom prst="rect">
            <a:avLst/>
          </a:prstGeom>
          <a:solidFill>
            <a:schemeClr val="accent1"/>
          </a:solidFill>
          <a:ln w="12700">
            <a:solidFill>
              <a:srgbClr val="C0C0C0"/>
            </a:solidFill>
            <a:miter lim="800000"/>
            <a:headEnd/>
            <a:tailEnd/>
          </a:ln>
          <a:effectLst/>
        </p:spPr>
        <p:txBody>
          <a:bodyPr lIns="0" tIns="0" rIns="0" bIns="0" anchor="ctr"/>
          <a:lstStyle/>
          <a:p>
            <a:pPr algn="ctr" defTabSz="801688" eaLnBrk="0" hangingPunct="0"/>
            <a:r>
              <a:rPr lang="en-US" sz="2800" b="1" noProof="1">
                <a:solidFill>
                  <a:srgbClr val="FFFFFF"/>
                </a:solidFill>
              </a:rPr>
              <a:t>3</a:t>
            </a:r>
          </a:p>
        </p:txBody>
      </p:sp>
      <p:sp>
        <p:nvSpPr>
          <p:cNvPr id="90124" name="Rectangle 12"/>
          <p:cNvSpPr>
            <a:spLocks noChangeArrowheads="1"/>
          </p:cNvSpPr>
          <p:nvPr/>
        </p:nvSpPr>
        <p:spPr bwMode="gray">
          <a:xfrm>
            <a:off x="328613" y="3184525"/>
            <a:ext cx="463550" cy="447675"/>
          </a:xfrm>
          <a:prstGeom prst="rect">
            <a:avLst/>
          </a:prstGeom>
          <a:solidFill>
            <a:schemeClr val="accent2"/>
          </a:solidFill>
          <a:ln w="12700">
            <a:solidFill>
              <a:srgbClr val="C0C0C0"/>
            </a:solidFill>
            <a:miter lim="800000"/>
            <a:headEnd/>
            <a:tailEnd/>
          </a:ln>
          <a:effectLst/>
        </p:spPr>
        <p:txBody>
          <a:bodyPr lIns="0" tIns="0" rIns="0" bIns="0" anchor="ctr"/>
          <a:lstStyle/>
          <a:p>
            <a:pPr algn="ctr" defTabSz="801688" eaLnBrk="0" hangingPunct="0"/>
            <a:r>
              <a:rPr lang="en-US" sz="2800" b="1" noProof="1">
                <a:solidFill>
                  <a:srgbClr val="FFFFFF"/>
                </a:solidFill>
              </a:rPr>
              <a:t>4</a:t>
            </a:r>
          </a:p>
        </p:txBody>
      </p:sp>
      <p:sp>
        <p:nvSpPr>
          <p:cNvPr id="90125" name="Rectangle 13"/>
          <p:cNvSpPr>
            <a:spLocks noChangeArrowheads="1"/>
          </p:cNvSpPr>
          <p:nvPr/>
        </p:nvSpPr>
        <p:spPr bwMode="gray">
          <a:xfrm>
            <a:off x="328613" y="3727450"/>
            <a:ext cx="463550" cy="446088"/>
          </a:xfrm>
          <a:prstGeom prst="rect">
            <a:avLst/>
          </a:prstGeom>
          <a:solidFill>
            <a:schemeClr val="accent2"/>
          </a:solidFill>
          <a:ln w="12700">
            <a:solidFill>
              <a:srgbClr val="C0C0C0"/>
            </a:solidFill>
            <a:miter lim="800000"/>
            <a:headEnd/>
            <a:tailEnd/>
          </a:ln>
          <a:effectLst/>
        </p:spPr>
        <p:txBody>
          <a:bodyPr lIns="0" tIns="0" rIns="0" bIns="0" anchor="ctr"/>
          <a:lstStyle/>
          <a:p>
            <a:pPr algn="ctr" defTabSz="801688" eaLnBrk="0" hangingPunct="0"/>
            <a:r>
              <a:rPr lang="en-US" sz="2800" b="1" noProof="1">
                <a:solidFill>
                  <a:srgbClr val="FFFFFF"/>
                </a:solidFill>
              </a:rPr>
              <a:t>5</a:t>
            </a:r>
          </a:p>
        </p:txBody>
      </p:sp>
      <p:sp>
        <p:nvSpPr>
          <p:cNvPr id="90126" name="Rectangle 14"/>
          <p:cNvSpPr>
            <a:spLocks noChangeArrowheads="1"/>
          </p:cNvSpPr>
          <p:nvPr/>
        </p:nvSpPr>
        <p:spPr bwMode="gray">
          <a:xfrm>
            <a:off x="787400" y="4256088"/>
            <a:ext cx="8047038" cy="449262"/>
          </a:xfrm>
          <a:prstGeom prst="rect">
            <a:avLst/>
          </a:prstGeom>
          <a:gradFill rotWithShape="1">
            <a:gsLst>
              <a:gs pos="0">
                <a:schemeClr val="bg1"/>
              </a:gs>
              <a:gs pos="100000">
                <a:schemeClr val="bg1">
                  <a:gamma/>
                  <a:shade val="90980"/>
                  <a:invGamma/>
                </a:schemeClr>
              </a:gs>
            </a:gsLst>
            <a:lin ang="0" scaled="1"/>
          </a:gradFill>
          <a:ln w="12700">
            <a:solidFill>
              <a:srgbClr val="C0C0C0"/>
            </a:solidFill>
            <a:miter lim="800000"/>
            <a:headEnd/>
            <a:tailEnd/>
          </a:ln>
          <a:effectLst/>
        </p:spPr>
        <p:txBody>
          <a:bodyPr lIns="252000" tIns="72000" rIns="72000" bIns="72000" anchor="ctr"/>
          <a:lstStyle/>
          <a:p>
            <a:pPr>
              <a:spcBef>
                <a:spcPct val="25000"/>
              </a:spcBef>
            </a:pPr>
            <a:r>
              <a:rPr lang="en-US" noProof="1"/>
              <a:t>What do our clients think of us?</a:t>
            </a:r>
          </a:p>
        </p:txBody>
      </p:sp>
      <p:sp>
        <p:nvSpPr>
          <p:cNvPr id="90127" name="Rectangle 15"/>
          <p:cNvSpPr>
            <a:spLocks noChangeArrowheads="1"/>
          </p:cNvSpPr>
          <p:nvPr/>
        </p:nvSpPr>
        <p:spPr bwMode="gray">
          <a:xfrm>
            <a:off x="787400" y="4800600"/>
            <a:ext cx="8047038" cy="446088"/>
          </a:xfrm>
          <a:prstGeom prst="rect">
            <a:avLst/>
          </a:prstGeom>
          <a:gradFill rotWithShape="1">
            <a:gsLst>
              <a:gs pos="0">
                <a:schemeClr val="bg1"/>
              </a:gs>
              <a:gs pos="100000">
                <a:schemeClr val="bg1">
                  <a:gamma/>
                  <a:shade val="90980"/>
                  <a:invGamma/>
                </a:schemeClr>
              </a:gs>
            </a:gsLst>
            <a:lin ang="0" scaled="1"/>
          </a:gradFill>
          <a:ln w="12700">
            <a:solidFill>
              <a:srgbClr val="C0C0C0"/>
            </a:solidFill>
            <a:miter lim="800000"/>
            <a:headEnd/>
            <a:tailEnd/>
          </a:ln>
          <a:effectLst/>
        </p:spPr>
        <p:txBody>
          <a:bodyPr lIns="252000" tIns="72000" rIns="72000" bIns="72000" anchor="ctr"/>
          <a:lstStyle/>
          <a:p>
            <a:pPr>
              <a:spcBef>
                <a:spcPct val="25000"/>
              </a:spcBef>
            </a:pPr>
            <a:r>
              <a:rPr lang="en-US" noProof="1"/>
              <a:t>What value do we provide for our clients?</a:t>
            </a:r>
          </a:p>
        </p:txBody>
      </p:sp>
      <p:sp>
        <p:nvSpPr>
          <p:cNvPr id="90128" name="Rectangle 16"/>
          <p:cNvSpPr>
            <a:spLocks noChangeArrowheads="1"/>
          </p:cNvSpPr>
          <p:nvPr/>
        </p:nvSpPr>
        <p:spPr bwMode="gray">
          <a:xfrm>
            <a:off x="787400" y="5343525"/>
            <a:ext cx="8047038" cy="446088"/>
          </a:xfrm>
          <a:prstGeom prst="rect">
            <a:avLst/>
          </a:prstGeom>
          <a:gradFill rotWithShape="1">
            <a:gsLst>
              <a:gs pos="0">
                <a:schemeClr val="bg1"/>
              </a:gs>
              <a:gs pos="100000">
                <a:schemeClr val="bg1">
                  <a:gamma/>
                  <a:shade val="90980"/>
                  <a:invGamma/>
                </a:schemeClr>
              </a:gs>
            </a:gsLst>
            <a:lin ang="0" scaled="1"/>
          </a:gradFill>
          <a:ln w="12700">
            <a:solidFill>
              <a:srgbClr val="C0C0C0"/>
            </a:solidFill>
            <a:miter lim="800000"/>
            <a:headEnd/>
            <a:tailEnd/>
          </a:ln>
          <a:effectLst/>
        </p:spPr>
        <p:txBody>
          <a:bodyPr lIns="252000" tIns="72000" rIns="72000" bIns="72000" anchor="ctr"/>
          <a:lstStyle/>
          <a:p>
            <a:pPr>
              <a:spcBef>
                <a:spcPct val="25000"/>
              </a:spcBef>
            </a:pPr>
            <a:r>
              <a:rPr lang="en-US" noProof="1"/>
              <a:t>Contact details for further information</a:t>
            </a:r>
          </a:p>
        </p:txBody>
      </p:sp>
      <p:sp>
        <p:nvSpPr>
          <p:cNvPr id="90129" name="Rectangle 17"/>
          <p:cNvSpPr>
            <a:spLocks noChangeArrowheads="1"/>
          </p:cNvSpPr>
          <p:nvPr/>
        </p:nvSpPr>
        <p:spPr bwMode="gray">
          <a:xfrm>
            <a:off x="328613" y="4256088"/>
            <a:ext cx="463550" cy="449262"/>
          </a:xfrm>
          <a:prstGeom prst="rect">
            <a:avLst/>
          </a:prstGeom>
          <a:solidFill>
            <a:schemeClr val="hlink"/>
          </a:solidFill>
          <a:ln w="12700">
            <a:solidFill>
              <a:srgbClr val="C0C0C0"/>
            </a:solidFill>
            <a:miter lim="800000"/>
            <a:headEnd/>
            <a:tailEnd/>
          </a:ln>
          <a:effectLst/>
        </p:spPr>
        <p:txBody>
          <a:bodyPr lIns="0" tIns="0" rIns="0" bIns="0" anchor="ctr"/>
          <a:lstStyle/>
          <a:p>
            <a:pPr algn="ctr" defTabSz="801688" eaLnBrk="0" hangingPunct="0"/>
            <a:r>
              <a:rPr lang="en-US" sz="2800" b="1" noProof="1">
                <a:solidFill>
                  <a:srgbClr val="FFFFFF"/>
                </a:solidFill>
              </a:rPr>
              <a:t>6</a:t>
            </a:r>
          </a:p>
        </p:txBody>
      </p:sp>
      <p:sp>
        <p:nvSpPr>
          <p:cNvPr id="90130" name="Rectangle 18"/>
          <p:cNvSpPr>
            <a:spLocks noChangeArrowheads="1"/>
          </p:cNvSpPr>
          <p:nvPr/>
        </p:nvSpPr>
        <p:spPr bwMode="gray">
          <a:xfrm>
            <a:off x="328613" y="4800600"/>
            <a:ext cx="463550" cy="446088"/>
          </a:xfrm>
          <a:prstGeom prst="rect">
            <a:avLst/>
          </a:prstGeom>
          <a:solidFill>
            <a:schemeClr val="hlink"/>
          </a:solidFill>
          <a:ln w="12700">
            <a:solidFill>
              <a:srgbClr val="C0C0C0"/>
            </a:solidFill>
            <a:miter lim="800000"/>
            <a:headEnd/>
            <a:tailEnd/>
          </a:ln>
          <a:effectLst/>
        </p:spPr>
        <p:txBody>
          <a:bodyPr lIns="0" tIns="0" rIns="0" bIns="0" anchor="ctr"/>
          <a:lstStyle/>
          <a:p>
            <a:pPr algn="ctr" defTabSz="801688" eaLnBrk="0" hangingPunct="0"/>
            <a:r>
              <a:rPr lang="en-US" sz="2800" b="1" noProof="1">
                <a:solidFill>
                  <a:srgbClr val="FFFFFF"/>
                </a:solidFill>
              </a:rPr>
              <a:t>7</a:t>
            </a:r>
          </a:p>
        </p:txBody>
      </p:sp>
      <p:sp>
        <p:nvSpPr>
          <p:cNvPr id="90131" name="Rectangle 19"/>
          <p:cNvSpPr>
            <a:spLocks noChangeArrowheads="1"/>
          </p:cNvSpPr>
          <p:nvPr/>
        </p:nvSpPr>
        <p:spPr bwMode="gray">
          <a:xfrm>
            <a:off x="328613" y="5343525"/>
            <a:ext cx="463550" cy="446088"/>
          </a:xfrm>
          <a:prstGeom prst="rect">
            <a:avLst/>
          </a:prstGeom>
          <a:solidFill>
            <a:schemeClr val="hlink"/>
          </a:solidFill>
          <a:ln w="12700" algn="ctr">
            <a:solidFill>
              <a:srgbClr val="C0C0C0"/>
            </a:solidFill>
            <a:miter lim="800000"/>
            <a:headEnd/>
            <a:tailEnd/>
          </a:ln>
          <a:effectLst/>
        </p:spPr>
        <p:txBody>
          <a:bodyPr lIns="0" tIns="0" rIns="0" bIns="0" anchor="ctr"/>
          <a:lstStyle/>
          <a:p>
            <a:pPr algn="ctr" defTabSz="801688" eaLnBrk="0" hangingPunct="0"/>
            <a:r>
              <a:rPr lang="en-US" sz="2800" b="1" noProof="1">
                <a:solidFill>
                  <a:srgbClr val="FFFFFF"/>
                </a:solidFill>
              </a:rPr>
              <a:t>8</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p:txBody>
          <a:bodyPr/>
          <a:lstStyle/>
          <a:p>
            <a:r>
              <a:rPr lang="de-DE"/>
              <a:t>Page </a:t>
            </a:r>
            <a:r>
              <a:rPr lang="de-DE">
                <a:sym typeface="Wingdings" pitchFamily="2" charset="2"/>
              </a:rPr>
              <a:t></a:t>
            </a:r>
            <a:r>
              <a:rPr lang="de-DE"/>
              <a:t> </a:t>
            </a:r>
            <a:fld id="{9EA0A82C-8FCA-4AF2-8E35-3DFCCAD0DB98}" type="slidenum">
              <a:rPr lang="de-DE"/>
              <a:pPr/>
              <a:t>3</a:t>
            </a:fld>
            <a:endParaRPr lang="de-DE"/>
          </a:p>
        </p:txBody>
      </p:sp>
      <p:sp>
        <p:nvSpPr>
          <p:cNvPr id="100354" name="Rectangle 2"/>
          <p:cNvSpPr>
            <a:spLocks noGrp="1" noChangeArrowheads="1"/>
          </p:cNvSpPr>
          <p:nvPr>
            <p:ph type="title"/>
          </p:nvPr>
        </p:nvSpPr>
        <p:spPr/>
        <p:txBody>
          <a:bodyPr/>
          <a:lstStyle/>
          <a:p>
            <a:r>
              <a:rPr lang="en-GB" noProof="1"/>
              <a:t>Who are we? - Description</a:t>
            </a:r>
            <a:endParaRPr lang="de-DE" noProof="1"/>
          </a:p>
        </p:txBody>
      </p:sp>
      <p:sp>
        <p:nvSpPr>
          <p:cNvPr id="100355" name="Rectangle 3"/>
          <p:cNvSpPr>
            <a:spLocks noChangeArrowheads="1"/>
          </p:cNvSpPr>
          <p:nvPr/>
        </p:nvSpPr>
        <p:spPr bwMode="gray">
          <a:xfrm>
            <a:off x="328613" y="3643313"/>
            <a:ext cx="2738437" cy="2418820"/>
          </a:xfrm>
          <a:prstGeom prst="rect">
            <a:avLst/>
          </a:prstGeom>
          <a:gradFill rotWithShape="1">
            <a:gsLst>
              <a:gs pos="0">
                <a:schemeClr val="bg1"/>
              </a:gs>
              <a:gs pos="100000">
                <a:schemeClr val="bg1">
                  <a:gamma/>
                  <a:shade val="90980"/>
                  <a:invGamma/>
                </a:schemeClr>
              </a:gs>
            </a:gsLst>
            <a:lin ang="5400000" scaled="1"/>
          </a:gradFill>
          <a:ln w="12700">
            <a:solidFill>
              <a:srgbClr val="C0C0C0"/>
            </a:solidFill>
            <a:miter lim="800000"/>
            <a:headEnd/>
            <a:tailEnd/>
          </a:ln>
          <a:effectLst/>
        </p:spPr>
        <p:txBody>
          <a:bodyPr lIns="108000" tIns="108000" rIns="72000" bIns="72000"/>
          <a:lstStyle/>
          <a:p>
            <a:pPr marL="190500" indent="-190500">
              <a:spcBef>
                <a:spcPct val="40000"/>
              </a:spcBef>
              <a:buClr>
                <a:schemeClr val="accent2"/>
              </a:buClr>
              <a:buFont typeface="Wingdings" pitchFamily="2" charset="2"/>
              <a:buChar char="§"/>
            </a:pPr>
            <a:r>
              <a:rPr lang="en-US" sz="1200" noProof="1"/>
              <a:t>Alliance Best Practice Ltd (ABP) was formed as a benchmark research consultancy specialising in strategic alliance relationships.</a:t>
            </a:r>
          </a:p>
          <a:p>
            <a:pPr marL="190500" indent="-190500">
              <a:spcBef>
                <a:spcPct val="40000"/>
              </a:spcBef>
              <a:buClr>
                <a:schemeClr val="accent2"/>
              </a:buClr>
              <a:buFont typeface="Wingdings" pitchFamily="2" charset="2"/>
              <a:buChar char="§"/>
            </a:pPr>
            <a:r>
              <a:rPr lang="en-US" sz="1200" noProof="1"/>
              <a:t>ABP was developed to satisfy the need that many organisations have to become more structured in their instigation and management of business to business collaborations.</a:t>
            </a:r>
          </a:p>
        </p:txBody>
      </p:sp>
      <p:sp>
        <p:nvSpPr>
          <p:cNvPr id="100356" name="Rectangle 4"/>
          <p:cNvSpPr>
            <a:spLocks noChangeArrowheads="1"/>
          </p:cNvSpPr>
          <p:nvPr/>
        </p:nvSpPr>
        <p:spPr bwMode="gray">
          <a:xfrm>
            <a:off x="3213100" y="3643313"/>
            <a:ext cx="2738438" cy="2418820"/>
          </a:xfrm>
          <a:prstGeom prst="rect">
            <a:avLst/>
          </a:prstGeom>
          <a:gradFill rotWithShape="1">
            <a:gsLst>
              <a:gs pos="0">
                <a:schemeClr val="bg1"/>
              </a:gs>
              <a:gs pos="100000">
                <a:schemeClr val="bg1">
                  <a:gamma/>
                  <a:shade val="90980"/>
                  <a:invGamma/>
                </a:schemeClr>
              </a:gs>
            </a:gsLst>
            <a:lin ang="5400000" scaled="1"/>
          </a:gradFill>
          <a:ln w="12700">
            <a:solidFill>
              <a:srgbClr val="C0C0C0"/>
            </a:solidFill>
            <a:miter lim="800000"/>
            <a:headEnd/>
            <a:tailEnd/>
          </a:ln>
          <a:effectLst/>
        </p:spPr>
        <p:txBody>
          <a:bodyPr lIns="108000" tIns="108000" rIns="72000" bIns="72000"/>
          <a:lstStyle/>
          <a:p>
            <a:pPr marL="190500" indent="-190500">
              <a:spcBef>
                <a:spcPct val="40000"/>
              </a:spcBef>
              <a:buClr>
                <a:schemeClr val="accent2"/>
              </a:buClr>
              <a:buFont typeface="Wingdings" pitchFamily="2" charset="2"/>
              <a:buChar char="§"/>
            </a:pPr>
            <a:r>
              <a:rPr lang="en-US" sz="1200" noProof="1"/>
              <a:t>The company was founded by Mike Nevin (Managing Director) using open, non-proprietary alliance and partnership best practice standards developed over the last 20 years. </a:t>
            </a:r>
          </a:p>
          <a:p>
            <a:pPr marL="190500" indent="-190500">
              <a:spcBef>
                <a:spcPct val="40000"/>
              </a:spcBef>
              <a:buClr>
                <a:schemeClr val="accent2"/>
              </a:buClr>
              <a:buFont typeface="Wingdings" pitchFamily="2" charset="2"/>
              <a:buChar char="§"/>
            </a:pPr>
            <a:r>
              <a:rPr lang="en-US" sz="1200" noProof="1"/>
              <a:t>From deep and specific research into over 27,000 strategic alliances ABP was able to discern repeating success factors which appeared critical to commercial success (CSFs). </a:t>
            </a:r>
          </a:p>
        </p:txBody>
      </p:sp>
      <p:sp>
        <p:nvSpPr>
          <p:cNvPr id="100357" name="Rectangle 5"/>
          <p:cNvSpPr>
            <a:spLocks noChangeArrowheads="1"/>
          </p:cNvSpPr>
          <p:nvPr/>
        </p:nvSpPr>
        <p:spPr bwMode="gray">
          <a:xfrm>
            <a:off x="6097588" y="3643313"/>
            <a:ext cx="2738437" cy="2418820"/>
          </a:xfrm>
          <a:prstGeom prst="rect">
            <a:avLst/>
          </a:prstGeom>
          <a:gradFill rotWithShape="1">
            <a:gsLst>
              <a:gs pos="0">
                <a:schemeClr val="bg1"/>
              </a:gs>
              <a:gs pos="100000">
                <a:schemeClr val="bg1">
                  <a:gamma/>
                  <a:shade val="90980"/>
                  <a:invGamma/>
                </a:schemeClr>
              </a:gs>
            </a:gsLst>
            <a:lin ang="5400000" scaled="1"/>
          </a:gradFill>
          <a:ln w="12700">
            <a:solidFill>
              <a:srgbClr val="C0C0C0"/>
            </a:solidFill>
            <a:miter lim="800000"/>
            <a:headEnd/>
            <a:tailEnd/>
          </a:ln>
          <a:effectLst/>
        </p:spPr>
        <p:txBody>
          <a:bodyPr lIns="108000" tIns="108000" rIns="72000" bIns="72000"/>
          <a:lstStyle/>
          <a:p>
            <a:pPr marL="190500" indent="-190500">
              <a:spcBef>
                <a:spcPct val="40000"/>
              </a:spcBef>
              <a:buClr>
                <a:schemeClr val="accent2"/>
              </a:buClr>
              <a:buFont typeface="Wingdings" pitchFamily="2" charset="2"/>
              <a:buChar char="§"/>
            </a:pPr>
            <a:r>
              <a:rPr lang="en-US" sz="1200" noProof="1"/>
              <a:t> ABP has since spent 12 years validating this research with over 300 clients to develop a coherent framework for alliance success.  This framework is now codified in the ABP database of over 200,000 entries.</a:t>
            </a:r>
          </a:p>
          <a:p>
            <a:pPr marL="190500" indent="-190500">
              <a:spcBef>
                <a:spcPct val="40000"/>
              </a:spcBef>
              <a:buClr>
                <a:schemeClr val="accent2"/>
              </a:buClr>
              <a:buFont typeface="Wingdings" pitchFamily="2" charset="2"/>
              <a:buChar char="§"/>
            </a:pPr>
            <a:r>
              <a:rPr lang="en-US" sz="1200" noProof="1"/>
              <a:t>ABP currently has a number of alliance specialists who fulfil assignment work.</a:t>
            </a:r>
          </a:p>
        </p:txBody>
      </p:sp>
      <p:sp>
        <p:nvSpPr>
          <p:cNvPr id="100360" name="Rectangle 7"/>
          <p:cNvSpPr>
            <a:spLocks noChangeArrowheads="1"/>
          </p:cNvSpPr>
          <p:nvPr/>
        </p:nvSpPr>
        <p:spPr bwMode="gray">
          <a:xfrm>
            <a:off x="314324" y="1038225"/>
            <a:ext cx="8570031" cy="358775"/>
          </a:xfrm>
          <a:prstGeom prst="rect">
            <a:avLst/>
          </a:prstGeom>
          <a:noFill/>
          <a:ln w="9525">
            <a:noFill/>
            <a:miter lim="800000"/>
            <a:headEnd/>
            <a:tailEnd/>
          </a:ln>
        </p:spPr>
        <p:txBody>
          <a:bodyPr lIns="0" tIns="0" rIns="0" bIns="0" anchor="ctr"/>
          <a:lstStyle/>
          <a:p>
            <a:pPr defTabSz="801688" eaLnBrk="0" hangingPunct="0"/>
            <a:r>
              <a:rPr lang="en-US" noProof="1"/>
              <a:t>ABP is the only alliance research company with a benchmarking database</a:t>
            </a:r>
          </a:p>
        </p:txBody>
      </p:sp>
      <p:sp>
        <p:nvSpPr>
          <p:cNvPr id="100361" name="Rectangle 9" descr="Bild3"/>
          <p:cNvSpPr>
            <a:spLocks noChangeAspect="1" noChangeArrowheads="1"/>
          </p:cNvSpPr>
          <p:nvPr/>
        </p:nvSpPr>
        <p:spPr bwMode="auto">
          <a:xfrm>
            <a:off x="328613" y="1555750"/>
            <a:ext cx="2738437" cy="2095500"/>
          </a:xfrm>
          <a:prstGeom prst="rect">
            <a:avLst/>
          </a:prstGeom>
          <a:blipFill dpi="0" rotWithShape="1">
            <a:blip r:embed="rId3" cstate="print"/>
            <a:srcRect/>
            <a:stretch>
              <a:fillRect b="-39"/>
            </a:stretch>
          </a:blipFill>
          <a:ln w="12700">
            <a:solidFill>
              <a:srgbClr val="C0C0C0"/>
            </a:solidFill>
            <a:miter lim="800000"/>
            <a:headEnd/>
            <a:tailEnd/>
          </a:ln>
          <a:effectLst/>
        </p:spPr>
        <p:txBody>
          <a:bodyPr wrap="none" anchor="ctr"/>
          <a:lstStyle/>
          <a:p>
            <a:endParaRPr lang="en-US"/>
          </a:p>
        </p:txBody>
      </p:sp>
      <p:sp>
        <p:nvSpPr>
          <p:cNvPr id="100362" name="Rectangle 10" descr="Bild2"/>
          <p:cNvSpPr>
            <a:spLocks noChangeAspect="1" noChangeArrowheads="1"/>
          </p:cNvSpPr>
          <p:nvPr/>
        </p:nvSpPr>
        <p:spPr bwMode="auto">
          <a:xfrm>
            <a:off x="3213100" y="1555750"/>
            <a:ext cx="2738438" cy="2095500"/>
          </a:xfrm>
          <a:prstGeom prst="rect">
            <a:avLst/>
          </a:prstGeom>
          <a:blipFill dpi="0" rotWithShape="1">
            <a:blip r:embed="rId4" cstate="print"/>
            <a:srcRect/>
            <a:stretch>
              <a:fillRect b="-39"/>
            </a:stretch>
          </a:blipFill>
          <a:ln w="12700">
            <a:solidFill>
              <a:srgbClr val="C0C0C0"/>
            </a:solidFill>
            <a:miter lim="800000"/>
            <a:headEnd/>
            <a:tailEnd/>
          </a:ln>
          <a:effectLst/>
        </p:spPr>
        <p:txBody>
          <a:bodyPr wrap="none" anchor="ctr"/>
          <a:lstStyle/>
          <a:p>
            <a:endParaRPr lang="en-US"/>
          </a:p>
        </p:txBody>
      </p:sp>
      <p:sp>
        <p:nvSpPr>
          <p:cNvPr id="100363" name="Rectangle 11" descr="Bild4"/>
          <p:cNvSpPr>
            <a:spLocks noChangeAspect="1" noChangeArrowheads="1"/>
          </p:cNvSpPr>
          <p:nvPr/>
        </p:nvSpPr>
        <p:spPr bwMode="auto">
          <a:xfrm>
            <a:off x="6097588" y="1555750"/>
            <a:ext cx="2738437" cy="2095500"/>
          </a:xfrm>
          <a:prstGeom prst="rect">
            <a:avLst/>
          </a:prstGeom>
          <a:blipFill dpi="0" rotWithShape="1">
            <a:blip r:embed="rId5" cstate="print"/>
            <a:srcRect/>
            <a:stretch>
              <a:fillRect b="-39"/>
            </a:stretch>
          </a:blipFill>
          <a:ln w="12700">
            <a:solidFill>
              <a:srgbClr val="C0C0C0"/>
            </a:solidFill>
            <a:miter lim="800000"/>
            <a:headEnd/>
            <a:tailEnd/>
          </a:ln>
          <a:effectLst/>
        </p:spPr>
        <p:txBody>
          <a:bodyPr wrap="none" anchor="ctr"/>
          <a:lstStyle/>
          <a:p>
            <a:endParaRPr lang="en-US"/>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t>Who are we? - People</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7276269"/>
              </p:ext>
            </p:extLst>
          </p:nvPr>
        </p:nvGraphicFramePr>
        <p:xfrm>
          <a:off x="250825" y="1484313"/>
          <a:ext cx="8569325" cy="4086225"/>
        </p:xfrm>
        <a:graphic>
          <a:graphicData uri="http://schemas.openxmlformats.org/drawingml/2006/table">
            <a:tbl>
              <a:tblPr/>
              <a:tblGrid>
                <a:gridCol w="2141538">
                  <a:extLst>
                    <a:ext uri="{9D8B030D-6E8A-4147-A177-3AD203B41FA5}">
                      <a16:colId xmlns:a16="http://schemas.microsoft.com/office/drawing/2014/main" val="20000"/>
                    </a:ext>
                  </a:extLst>
                </a:gridCol>
                <a:gridCol w="2143125">
                  <a:extLst>
                    <a:ext uri="{9D8B030D-6E8A-4147-A177-3AD203B41FA5}">
                      <a16:colId xmlns:a16="http://schemas.microsoft.com/office/drawing/2014/main" val="20001"/>
                    </a:ext>
                  </a:extLst>
                </a:gridCol>
                <a:gridCol w="2141537">
                  <a:extLst>
                    <a:ext uri="{9D8B030D-6E8A-4147-A177-3AD203B41FA5}">
                      <a16:colId xmlns:a16="http://schemas.microsoft.com/office/drawing/2014/main" val="20002"/>
                    </a:ext>
                  </a:extLst>
                </a:gridCol>
                <a:gridCol w="2143125">
                  <a:extLst>
                    <a:ext uri="{9D8B030D-6E8A-4147-A177-3AD203B41FA5}">
                      <a16:colId xmlns:a16="http://schemas.microsoft.com/office/drawing/2014/main" val="20003"/>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FFFFFF"/>
                          </a:solidFill>
                          <a:effectLst/>
                          <a:latin typeface="Tahoma" pitchFamily="-107" charset="0"/>
                          <a:cs typeface="Tahoma" pitchFamily="-107" charset="0"/>
                        </a:rPr>
                        <a:t>Name</a:t>
                      </a:r>
                      <a:endParaRPr kumimoji="0" lang="en-US" sz="1800" b="1" i="0" u="none" strike="noStrike" cap="none" normalizeH="0" baseline="0" dirty="0">
                        <a:ln>
                          <a:noFill/>
                        </a:ln>
                        <a:solidFill>
                          <a:srgbClr val="FFFFFF"/>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ahoma" pitchFamily="-107" charset="0"/>
                          <a:cs typeface="Tahoma" pitchFamily="-107" charset="0"/>
                        </a:rPr>
                        <a:t>Location</a:t>
                      </a:r>
                      <a:endParaRPr kumimoji="0" lang="en-US" sz="1800" b="1" i="0" u="none" strike="noStrike" cap="none" normalizeH="0" baseline="0">
                        <a:ln>
                          <a:noFill/>
                        </a:ln>
                        <a:solidFill>
                          <a:srgbClr val="FFFFFF"/>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ahoma" pitchFamily="-107" charset="0"/>
                          <a:cs typeface="Tahoma" pitchFamily="-107" charset="0"/>
                        </a:rPr>
                        <a:t>Name</a:t>
                      </a:r>
                      <a:endParaRPr kumimoji="0" lang="en-US" sz="1800" b="1" i="0" u="none" strike="noStrike" cap="none" normalizeH="0" baseline="0">
                        <a:ln>
                          <a:noFill/>
                        </a:ln>
                        <a:solidFill>
                          <a:srgbClr val="FFFFFF"/>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ahoma" pitchFamily="-107" charset="0"/>
                          <a:cs typeface="Tahoma" pitchFamily="-107" charset="0"/>
                        </a:rPr>
                        <a:t>Location</a:t>
                      </a:r>
                      <a:endParaRPr kumimoji="0" lang="en-US" sz="1800" b="1" i="0" u="none" strike="noStrike" cap="none" normalizeH="0" baseline="0">
                        <a:ln>
                          <a:noFill/>
                        </a:ln>
                        <a:solidFill>
                          <a:srgbClr val="FFFFFF"/>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Tahoma" pitchFamily="-107" charset="0"/>
                          <a:cs typeface="Tahoma" pitchFamily="-107" charset="0"/>
                        </a:rPr>
                        <a:t>Mike Nevin</a:t>
                      </a:r>
                      <a:endParaRPr kumimoji="0" lang="en-US" sz="1400" b="0" i="0" u="none" strike="noStrike" cap="none" normalizeH="0" baseline="0" dirty="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tx1"/>
                          </a:solidFill>
                          <a:effectLst/>
                          <a:latin typeface="Tahoma" pitchFamily="-107" charset="0"/>
                          <a:cs typeface="Tahoma" pitchFamily="-107" charset="0"/>
                        </a:rPr>
                        <a:t>UK</a:t>
                      </a:r>
                      <a:endParaRPr kumimoji="0" lang="en-US" sz="1400" b="0" i="0" u="none" strike="noStrike" cap="none" normalizeH="0" baseline="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tx1"/>
                          </a:solidFill>
                          <a:effectLst/>
                          <a:latin typeface="Tahoma" pitchFamily="-107" charset="0"/>
                          <a:cs typeface="Tahoma" pitchFamily="-107" charset="0"/>
                        </a:rPr>
                        <a:t>Ard-Pieter de Man</a:t>
                      </a:r>
                      <a:endParaRPr kumimoji="0" lang="en-US" sz="1400" b="0" i="0" u="none" strike="noStrike" cap="none" normalizeH="0" baseline="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tx1"/>
                          </a:solidFill>
                          <a:effectLst/>
                          <a:latin typeface="Tahoma" pitchFamily="-107" charset="0"/>
                          <a:cs typeface="Tahoma" pitchFamily="-107" charset="0"/>
                        </a:rPr>
                        <a:t>NL</a:t>
                      </a:r>
                      <a:endParaRPr kumimoji="0" lang="en-US" sz="1400" b="0" i="0" u="none" strike="noStrike" cap="none" normalizeH="0" baseline="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Tahoma" pitchFamily="-107" charset="0"/>
                          <a:cs typeface="Tahoma" pitchFamily="-107" charset="0"/>
                        </a:rPr>
                        <a:t>Stephan Neuner</a:t>
                      </a:r>
                      <a:endParaRPr kumimoji="0" lang="en-US" sz="1400" b="0" i="0" u="none" strike="noStrike" cap="none" normalizeH="0" baseline="0" dirty="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Tahoma" pitchFamily="-107" charset="0"/>
                          <a:cs typeface="Tahoma" pitchFamily="-107" charset="0"/>
                        </a:rPr>
                        <a:t>DACH</a:t>
                      </a:r>
                      <a:endParaRPr kumimoji="0" lang="en-US" sz="1400" b="0" i="0" u="none" strike="noStrike" cap="none" normalizeH="0" baseline="0" dirty="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107" charset="0"/>
                          <a:cs typeface="Tahoma" pitchFamily="-107" charset="0"/>
                        </a:rPr>
                        <a:t>Michael Taylor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107" charset="0"/>
                          <a:cs typeface="Tahoma" pitchFamily="-107" charset="0"/>
                        </a:rPr>
                        <a:t>Palo Alto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Tahoma" pitchFamily="-107" charset="0"/>
                          <a:cs typeface="Tahoma" pitchFamily="-107" charset="0"/>
                        </a:rPr>
                        <a:t>Andy Butchart</a:t>
                      </a:r>
                      <a:endParaRPr kumimoji="0" lang="en-US" sz="1400" b="0" i="0" u="none" strike="noStrike" cap="none" normalizeH="0" baseline="0" dirty="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Tahoma" pitchFamily="-107" charset="0"/>
                          <a:cs typeface="Tahoma" pitchFamily="-107" charset="0"/>
                        </a:rPr>
                        <a:t>UK</a:t>
                      </a:r>
                      <a:endParaRPr kumimoji="0" lang="en-US" sz="1400" b="0" i="0" u="none" strike="noStrike" cap="none" normalizeH="0" baseline="0" dirty="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107" charset="0"/>
                          <a:cs typeface="Tahoma" pitchFamily="-107" charset="0"/>
                        </a:rPr>
                        <a:t>Stacey Conradsen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107" charset="0"/>
                          <a:cs typeface="Tahoma" pitchFamily="-107" charset="0"/>
                        </a:rPr>
                        <a:t>Palo Alto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Tahoma" pitchFamily="-107" charset="0"/>
                          <a:cs typeface="Tahoma" pitchFamily="-107" charset="0"/>
                        </a:rPr>
                        <a:t>John </a:t>
                      </a:r>
                      <a:r>
                        <a:rPr kumimoji="0" lang="en-GB" sz="1400" b="0" i="0" u="none" strike="noStrike" cap="none" normalizeH="0" baseline="0" dirty="0" err="1">
                          <a:ln>
                            <a:noFill/>
                          </a:ln>
                          <a:solidFill>
                            <a:schemeClr val="tx1"/>
                          </a:solidFill>
                          <a:effectLst/>
                          <a:latin typeface="Tahoma" pitchFamily="-107" charset="0"/>
                          <a:cs typeface="Tahoma" pitchFamily="-107" charset="0"/>
                        </a:rPr>
                        <a:t>Fiorendino</a:t>
                      </a:r>
                      <a:endParaRPr kumimoji="0" lang="en-GB" sz="1400" b="0" i="0" u="none" strike="noStrike" cap="none" normalizeH="0" baseline="0" dirty="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Tahoma" pitchFamily="-107" charset="0"/>
                          <a:cs typeface="Tahoma" pitchFamily="-107" charset="0"/>
                        </a:rPr>
                        <a:t>US (Dallas)</a:t>
                      </a:r>
                      <a:endParaRPr kumimoji="0" lang="en-US" sz="1400" b="0" i="0" u="none" strike="noStrike" cap="none" normalizeH="0" baseline="0" dirty="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107" charset="0"/>
                          <a:cs typeface="Tahoma" pitchFamily="-107" charset="0"/>
                        </a:rPr>
                        <a:t>Jim Whitehurst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107" charset="0"/>
                          <a:cs typeface="Tahoma" pitchFamily="-107" charset="0"/>
                        </a:rPr>
                        <a:t>UK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Tahoma" pitchFamily="-107" charset="0"/>
                          <a:cs typeface="Tahoma" pitchFamily="-107" charset="0"/>
                        </a:rPr>
                        <a:t>Greg Fox</a:t>
                      </a:r>
                      <a:endParaRPr kumimoji="0" lang="en-US" sz="1400" b="0" i="0" u="none" strike="noStrike" cap="none" normalizeH="0" baseline="0" dirty="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Tahoma" pitchFamily="-107" charset="0"/>
                          <a:cs typeface="Tahoma" pitchFamily="-107" charset="0"/>
                        </a:rPr>
                        <a:t>US (Cupertino)</a:t>
                      </a:r>
                      <a:endParaRPr kumimoji="0" lang="en-US" sz="1400" b="0" i="0" u="none" strike="noStrike" cap="none" normalizeH="0" baseline="0" dirty="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107" charset="0"/>
                          <a:cs typeface="Tahoma" pitchFamily="-107" charset="0"/>
                        </a:rPr>
                        <a:t>Matt Bray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107" charset="0"/>
                          <a:cs typeface="Tahoma" pitchFamily="-107" charset="0"/>
                        </a:rPr>
                        <a:t>UK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107" charset="0"/>
                          <a:cs typeface="Tahoma" pitchFamily="-107" charset="0"/>
                        </a:rPr>
                        <a:t>Erik Wulfers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107" charset="0"/>
                          <a:cs typeface="Tahoma" pitchFamily="-107" charset="0"/>
                        </a:rPr>
                        <a:t>US (Atlanta)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107" charset="0"/>
                          <a:cs typeface="Tahoma" pitchFamily="-107" charset="0"/>
                        </a:rPr>
                        <a:t>Daryn Edgar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pitchFamily="-107" charset="0"/>
                          <a:cs typeface="Tahoma" pitchFamily="-107" charset="0"/>
                        </a:rPr>
                        <a:t>UK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extLst>
                  <a:ext uri="{0D108BD9-81ED-4DB2-BD59-A6C34878D82A}">
                    <a16:rowId xmlns:a16="http://schemas.microsoft.com/office/drawing/2014/main" val="10007"/>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extLst>
                  <a:ext uri="{0D108BD9-81ED-4DB2-BD59-A6C34878D82A}">
                    <a16:rowId xmlns:a16="http://schemas.microsoft.com/office/drawing/2014/main" val="10008"/>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8E3"/>
                    </a:solidFill>
                  </a:tcPr>
                </a:tc>
                <a:extLst>
                  <a:ext uri="{0D108BD9-81ED-4DB2-BD59-A6C34878D82A}">
                    <a16:rowId xmlns:a16="http://schemas.microsoft.com/office/drawing/2014/main" val="10009"/>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ahoma" pitchFamily="-107" charset="0"/>
                        <a:cs typeface="Tahoma"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2029877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de-DE"/>
              <a:t>Page </a:t>
            </a:r>
            <a:r>
              <a:rPr lang="de-DE">
                <a:sym typeface="Wingdings" pitchFamily="2" charset="2"/>
              </a:rPr>
              <a:t></a:t>
            </a:r>
            <a:r>
              <a:rPr lang="de-DE"/>
              <a:t> </a:t>
            </a:r>
            <a:fld id="{B007795D-234F-46AB-8249-5812C165DED8}" type="slidenum">
              <a:rPr lang="de-DE"/>
              <a:pPr/>
              <a:t>5</a:t>
            </a:fld>
            <a:endParaRPr lang="de-DE"/>
          </a:p>
        </p:txBody>
      </p:sp>
      <p:sp>
        <p:nvSpPr>
          <p:cNvPr id="96258" name="Rectangle 2"/>
          <p:cNvSpPr>
            <a:spLocks noGrp="1" noChangeArrowheads="1"/>
          </p:cNvSpPr>
          <p:nvPr>
            <p:ph type="title"/>
          </p:nvPr>
        </p:nvSpPr>
        <p:spPr/>
        <p:txBody>
          <a:bodyPr/>
          <a:lstStyle/>
          <a:p>
            <a:r>
              <a:rPr lang="en-US" noProof="1"/>
              <a:t>Where have we come from?</a:t>
            </a:r>
          </a:p>
        </p:txBody>
      </p:sp>
      <p:sp>
        <p:nvSpPr>
          <p:cNvPr id="96259" name="Rectangle 7"/>
          <p:cNvSpPr>
            <a:spLocks noChangeArrowheads="1"/>
          </p:cNvSpPr>
          <p:nvPr/>
        </p:nvSpPr>
        <p:spPr bwMode="gray">
          <a:xfrm>
            <a:off x="314325" y="1038225"/>
            <a:ext cx="8513586" cy="358775"/>
          </a:xfrm>
          <a:prstGeom prst="rect">
            <a:avLst/>
          </a:prstGeom>
          <a:noFill/>
          <a:ln w="9525">
            <a:noFill/>
            <a:miter lim="800000"/>
            <a:headEnd/>
            <a:tailEnd/>
          </a:ln>
        </p:spPr>
        <p:txBody>
          <a:bodyPr lIns="0" tIns="0" rIns="0" bIns="0" anchor="ctr"/>
          <a:lstStyle/>
          <a:p>
            <a:pPr defTabSz="801688" eaLnBrk="0" hangingPunct="0"/>
            <a:r>
              <a:rPr lang="en-US" noProof="1"/>
              <a:t>ABP has a long history of alliance research excellence</a:t>
            </a:r>
          </a:p>
        </p:txBody>
      </p:sp>
      <p:sp>
        <p:nvSpPr>
          <p:cNvPr id="96260" name="Rectangle 4"/>
          <p:cNvSpPr>
            <a:spLocks noChangeArrowheads="1"/>
          </p:cNvSpPr>
          <p:nvPr/>
        </p:nvSpPr>
        <p:spPr bwMode="gray">
          <a:xfrm>
            <a:off x="4672013" y="1555750"/>
            <a:ext cx="4164012" cy="360363"/>
          </a:xfrm>
          <a:prstGeom prst="rect">
            <a:avLst/>
          </a:prstGeom>
          <a:solidFill>
            <a:schemeClr val="accent2"/>
          </a:solidFill>
          <a:ln w="12700">
            <a:solidFill>
              <a:srgbClr val="C0C0C0"/>
            </a:solidFill>
            <a:miter lim="800000"/>
            <a:headEnd/>
            <a:tailEnd/>
          </a:ln>
          <a:effectLst/>
        </p:spPr>
        <p:txBody>
          <a:bodyPr lIns="0" tIns="0" rIns="0" bIns="0" anchor="ctr"/>
          <a:lstStyle/>
          <a:p>
            <a:pPr algn="ctr" defTabSz="801688" eaLnBrk="0" hangingPunct="0"/>
            <a:r>
              <a:rPr lang="en-US" sz="1800" b="1" noProof="1">
                <a:solidFill>
                  <a:srgbClr val="FFFFFF"/>
                </a:solidFill>
              </a:rPr>
              <a:t>Alliance Best Practice - History</a:t>
            </a:r>
          </a:p>
        </p:txBody>
      </p:sp>
      <p:sp>
        <p:nvSpPr>
          <p:cNvPr id="96261" name="Rectangle 5"/>
          <p:cNvSpPr>
            <a:spLocks noChangeArrowheads="1"/>
          </p:cNvSpPr>
          <p:nvPr/>
        </p:nvSpPr>
        <p:spPr bwMode="gray">
          <a:xfrm>
            <a:off x="4672013" y="1916113"/>
            <a:ext cx="4164012" cy="4223430"/>
          </a:xfrm>
          <a:prstGeom prst="rect">
            <a:avLst/>
          </a:prstGeom>
          <a:gradFill rotWithShape="1">
            <a:gsLst>
              <a:gs pos="0">
                <a:schemeClr val="bg1"/>
              </a:gs>
              <a:gs pos="100000">
                <a:schemeClr val="bg1">
                  <a:gamma/>
                  <a:shade val="92941"/>
                  <a:invGamma/>
                </a:schemeClr>
              </a:gs>
            </a:gsLst>
            <a:lin ang="5400000" scaled="1"/>
          </a:gradFill>
          <a:ln w="12700">
            <a:solidFill>
              <a:srgbClr val="C0C0C0"/>
            </a:solidFill>
            <a:miter lim="800000"/>
            <a:headEnd/>
            <a:tailEnd/>
          </a:ln>
          <a:effectLst/>
        </p:spPr>
        <p:txBody>
          <a:bodyPr lIns="108000" tIns="108000" rIns="72000" bIns="72000"/>
          <a:lstStyle/>
          <a:p>
            <a:pPr marL="190500" indent="-190500">
              <a:spcBef>
                <a:spcPct val="40000"/>
              </a:spcBef>
              <a:buClr>
                <a:schemeClr val="accent2"/>
              </a:buClr>
              <a:buFont typeface="Wingdings" pitchFamily="2" charset="2"/>
              <a:buChar char="§"/>
            </a:pPr>
            <a:r>
              <a:rPr lang="en-US" sz="1200" noProof="1"/>
              <a:t>2002 - Mike Nevin launches ASAP in Europe</a:t>
            </a:r>
          </a:p>
          <a:p>
            <a:pPr marL="190500" indent="-190500">
              <a:spcBef>
                <a:spcPct val="40000"/>
              </a:spcBef>
              <a:buClr>
                <a:schemeClr val="accent2"/>
              </a:buClr>
              <a:buFont typeface="Wingdings" pitchFamily="2" charset="2"/>
              <a:buChar char="§"/>
            </a:pPr>
            <a:r>
              <a:rPr lang="en-US" sz="1200" noProof="1"/>
              <a:t>2002 - Increasing demand from ASAP members for tangible ‘tools’ to execute alliance best practice</a:t>
            </a:r>
          </a:p>
          <a:p>
            <a:pPr marL="190500" indent="-190500">
              <a:spcBef>
                <a:spcPct val="40000"/>
              </a:spcBef>
              <a:buClr>
                <a:schemeClr val="accent2"/>
              </a:buClr>
              <a:buFont typeface="Wingdings" pitchFamily="2" charset="2"/>
              <a:buChar char="§"/>
            </a:pPr>
            <a:r>
              <a:rPr lang="en-US" sz="1200" noProof="1"/>
              <a:t>2002 - Alliance Best Practice launched to provide executable help in applying alliance best practices</a:t>
            </a:r>
          </a:p>
          <a:p>
            <a:pPr marL="190500" indent="-190500">
              <a:spcBef>
                <a:spcPct val="40000"/>
              </a:spcBef>
              <a:buClr>
                <a:schemeClr val="accent2"/>
              </a:buClr>
              <a:buFont typeface="Wingdings" pitchFamily="2" charset="2"/>
              <a:buChar char="§"/>
            </a:pPr>
            <a:r>
              <a:rPr lang="en-US" sz="1200" noProof="1"/>
              <a:t>2002 – 2007 ABP framework developed and codified</a:t>
            </a:r>
          </a:p>
          <a:p>
            <a:pPr marL="190500" indent="-190500">
              <a:spcBef>
                <a:spcPct val="40000"/>
              </a:spcBef>
              <a:buClr>
                <a:schemeClr val="accent2"/>
              </a:buClr>
              <a:buFont typeface="Wingdings" pitchFamily="2" charset="2"/>
              <a:buChar char="§"/>
            </a:pPr>
            <a:r>
              <a:rPr lang="en-US" sz="1200" noProof="1"/>
              <a:t>2007 - Alliance Executive Forum (AEF) launched as a discussion/networking/knowledge exchange forum</a:t>
            </a:r>
          </a:p>
          <a:p>
            <a:pPr marL="190500" indent="-190500">
              <a:spcBef>
                <a:spcPct val="40000"/>
              </a:spcBef>
              <a:buClr>
                <a:schemeClr val="accent2"/>
              </a:buClr>
              <a:buFont typeface="Wingdings" pitchFamily="2" charset="2"/>
              <a:buChar char="§"/>
            </a:pPr>
            <a:r>
              <a:rPr lang="en-US" sz="1200" noProof="1"/>
              <a:t>2008 – Alliance Collaboration Exchange launched as social networking site dedicated to B2B collaboration</a:t>
            </a:r>
          </a:p>
          <a:p>
            <a:pPr marL="190500" indent="-190500">
              <a:spcBef>
                <a:spcPct val="40000"/>
              </a:spcBef>
              <a:buClr>
                <a:schemeClr val="accent2"/>
              </a:buClr>
              <a:buFont typeface="Wingdings" pitchFamily="2" charset="2"/>
              <a:buChar char="§"/>
            </a:pPr>
            <a:r>
              <a:rPr lang="en-US" sz="1200" noProof="1"/>
              <a:t>2010 – ABP principles adopted as part of BS 11000</a:t>
            </a:r>
          </a:p>
          <a:p>
            <a:pPr marL="190500" indent="-190500">
              <a:spcBef>
                <a:spcPct val="40000"/>
              </a:spcBef>
              <a:buClr>
                <a:schemeClr val="accent2"/>
              </a:buClr>
              <a:buFont typeface="Wingdings" pitchFamily="2" charset="2"/>
              <a:buChar char="§"/>
            </a:pPr>
            <a:r>
              <a:rPr lang="en-GB" sz="1200" noProof="1"/>
              <a:t>2011 – VST Alliance Sales Methodology developed</a:t>
            </a:r>
          </a:p>
          <a:p>
            <a:pPr marL="190500" indent="-190500">
              <a:spcBef>
                <a:spcPct val="40000"/>
              </a:spcBef>
              <a:buClr>
                <a:schemeClr val="accent2"/>
              </a:buClr>
              <a:buFont typeface="Wingdings" pitchFamily="2" charset="2"/>
              <a:buChar char="§"/>
            </a:pPr>
            <a:r>
              <a:rPr lang="en-GB" sz="1200" noProof="1"/>
              <a:t>2012 – VST Methodology tested with multiple clients</a:t>
            </a:r>
          </a:p>
          <a:p>
            <a:pPr marL="190500" indent="-190500">
              <a:spcBef>
                <a:spcPct val="40000"/>
              </a:spcBef>
              <a:buClr>
                <a:schemeClr val="accent2"/>
              </a:buClr>
              <a:buFont typeface="Wingdings" pitchFamily="2" charset="2"/>
              <a:buChar char="§"/>
            </a:pPr>
            <a:r>
              <a:rPr lang="en-GB" sz="1200" noProof="1"/>
              <a:t>2014 – VST User Community now over 50 companies</a:t>
            </a:r>
          </a:p>
          <a:p>
            <a:pPr marL="190500" indent="-190500">
              <a:spcBef>
                <a:spcPct val="40000"/>
              </a:spcBef>
              <a:buClr>
                <a:schemeClr val="accent2"/>
              </a:buClr>
              <a:buFont typeface="Wingdings" pitchFamily="2" charset="2"/>
              <a:buChar char="§"/>
            </a:pPr>
            <a:r>
              <a:rPr lang="en-GB" sz="1200" noProof="1"/>
              <a:t>2016 – Number of VST companies increses</a:t>
            </a:r>
          </a:p>
          <a:p>
            <a:pPr marL="190500" indent="-190500">
              <a:spcBef>
                <a:spcPct val="40000"/>
              </a:spcBef>
              <a:buClr>
                <a:schemeClr val="accent2"/>
              </a:buClr>
              <a:buFont typeface="Wingdings" pitchFamily="2" charset="2"/>
              <a:buChar char="§"/>
            </a:pPr>
            <a:r>
              <a:rPr lang="en-GB" sz="1200" noProof="1"/>
              <a:t>2018 – Quarterly meetings expanded</a:t>
            </a:r>
          </a:p>
          <a:p>
            <a:pPr marL="190500" indent="-190500">
              <a:spcBef>
                <a:spcPct val="40000"/>
              </a:spcBef>
              <a:buClr>
                <a:schemeClr val="accent2"/>
              </a:buClr>
              <a:buFont typeface="Wingdings" pitchFamily="2" charset="2"/>
              <a:buChar char="§"/>
            </a:pPr>
            <a:r>
              <a:rPr lang="en-GB" sz="1200" noProof="1"/>
              <a:t>2020 – Online Alliance Sales Training developed</a:t>
            </a:r>
          </a:p>
        </p:txBody>
      </p:sp>
      <p:sp>
        <p:nvSpPr>
          <p:cNvPr id="96262" name="Rectangle 6" descr="Bild1"/>
          <p:cNvSpPr>
            <a:spLocks noChangeArrowheads="1"/>
          </p:cNvSpPr>
          <p:nvPr/>
        </p:nvSpPr>
        <p:spPr bwMode="auto">
          <a:xfrm>
            <a:off x="314325" y="1555750"/>
            <a:ext cx="4164013" cy="4573745"/>
          </a:xfrm>
          <a:prstGeom prst="rect">
            <a:avLst/>
          </a:prstGeom>
          <a:blipFill dpi="0" rotWithShape="1">
            <a:blip r:embed="rId4" cstate="print"/>
            <a:srcRect/>
            <a:stretch>
              <a:fillRect b="-216"/>
            </a:stretch>
          </a:blipFill>
          <a:ln w="12700">
            <a:solidFill>
              <a:srgbClr val="C0C0C0"/>
            </a:solidFill>
            <a:miter lim="800000"/>
            <a:headEnd/>
            <a:tailEnd/>
          </a:ln>
          <a:effectLst/>
        </p:spPr>
        <p:txBody>
          <a:bodyPr anchor="ctr"/>
          <a:lstStyle/>
          <a:p>
            <a:endParaRPr lang="en-US"/>
          </a:p>
        </p:txBody>
      </p:sp>
    </p:spTree>
    <p:custDataLst>
      <p:tags r:id="rId1"/>
    </p:custData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2"/>
          <p:cNvSpPr>
            <a:spLocks noGrp="1"/>
          </p:cNvSpPr>
          <p:nvPr>
            <p:ph type="ftr" sz="quarter" idx="10"/>
          </p:nvPr>
        </p:nvSpPr>
        <p:spPr/>
        <p:txBody>
          <a:bodyPr/>
          <a:lstStyle/>
          <a:p>
            <a:r>
              <a:rPr lang="de-DE"/>
              <a:t>Page </a:t>
            </a:r>
            <a:r>
              <a:rPr lang="de-DE">
                <a:sym typeface="Wingdings" pitchFamily="2" charset="2"/>
              </a:rPr>
              <a:t></a:t>
            </a:r>
            <a:r>
              <a:rPr lang="de-DE"/>
              <a:t> </a:t>
            </a:r>
            <a:fld id="{F31D3B0F-36E3-4F0A-840D-92509C3E6B61}" type="slidenum">
              <a:rPr lang="de-DE"/>
              <a:pPr/>
              <a:t>6</a:t>
            </a:fld>
            <a:endParaRPr lang="de-DE"/>
          </a:p>
        </p:txBody>
      </p:sp>
      <p:pic>
        <p:nvPicPr>
          <p:cNvPr id="129026" name="Picture 2"/>
          <p:cNvPicPr>
            <a:picLocks noChangeAspect="1" noChangeArrowheads="1"/>
          </p:cNvPicPr>
          <p:nvPr/>
        </p:nvPicPr>
        <p:blipFill>
          <a:blip r:embed="rId4" cstate="print">
            <a:lum bright="-12000" contrast="-12000"/>
          </a:blip>
          <a:srcRect/>
          <a:stretch>
            <a:fillRect/>
          </a:stretch>
        </p:blipFill>
        <p:spPr bwMode="auto">
          <a:xfrm>
            <a:off x="2266950" y="5245100"/>
            <a:ext cx="4610100" cy="838200"/>
          </a:xfrm>
          <a:prstGeom prst="rect">
            <a:avLst/>
          </a:prstGeom>
          <a:noFill/>
          <a:ln w="9525">
            <a:noFill/>
            <a:miter lim="800000"/>
            <a:headEnd/>
            <a:tailEnd/>
          </a:ln>
          <a:effectLst/>
        </p:spPr>
      </p:pic>
      <p:sp>
        <p:nvSpPr>
          <p:cNvPr id="129027" name="Rectangle 3"/>
          <p:cNvSpPr>
            <a:spLocks noGrp="1" noChangeArrowheads="1"/>
          </p:cNvSpPr>
          <p:nvPr>
            <p:ph type="title"/>
          </p:nvPr>
        </p:nvSpPr>
        <p:spPr/>
        <p:txBody>
          <a:bodyPr/>
          <a:lstStyle/>
          <a:p>
            <a:r>
              <a:rPr lang="en-US" noProof="1"/>
              <a:t>What do we do?</a:t>
            </a:r>
          </a:p>
        </p:txBody>
      </p:sp>
      <p:sp>
        <p:nvSpPr>
          <p:cNvPr id="129028" name="Rectangle 4"/>
          <p:cNvSpPr>
            <a:spLocks noChangeArrowheads="1"/>
          </p:cNvSpPr>
          <p:nvPr/>
        </p:nvSpPr>
        <p:spPr bwMode="gray">
          <a:xfrm>
            <a:off x="6602413" y="1711325"/>
            <a:ext cx="2233612" cy="1182688"/>
          </a:xfrm>
          <a:prstGeom prst="rect">
            <a:avLst/>
          </a:prstGeom>
          <a:noFill/>
          <a:ln w="9525">
            <a:noFill/>
            <a:miter lim="800000"/>
            <a:headEnd/>
            <a:tailEnd/>
          </a:ln>
          <a:effectLst/>
        </p:spPr>
        <p:txBody>
          <a:bodyPr lIns="0" rIns="0"/>
          <a:lstStyle/>
          <a:p>
            <a:pPr algn="r" eaLnBrk="0" hangingPunct="0">
              <a:spcBef>
                <a:spcPct val="60000"/>
              </a:spcBef>
              <a:buClr>
                <a:schemeClr val="accent1"/>
              </a:buClr>
              <a:buFont typeface="Wingdings" pitchFamily="2" charset="2"/>
              <a:buNone/>
            </a:pPr>
            <a:r>
              <a:rPr lang="en-US" sz="1600" noProof="1"/>
              <a:t>The vast majority of ABP assignments start with a diagnostic benchmark to answer the question: ‘Do you have an alliance related problem?’</a:t>
            </a:r>
          </a:p>
        </p:txBody>
      </p:sp>
      <p:sp>
        <p:nvSpPr>
          <p:cNvPr id="129029" name="Rectangle 5"/>
          <p:cNvSpPr>
            <a:spLocks noChangeArrowheads="1"/>
          </p:cNvSpPr>
          <p:nvPr/>
        </p:nvSpPr>
        <p:spPr bwMode="gray">
          <a:xfrm>
            <a:off x="6404868" y="4341813"/>
            <a:ext cx="2431157" cy="1566862"/>
          </a:xfrm>
          <a:prstGeom prst="rect">
            <a:avLst/>
          </a:prstGeom>
          <a:noFill/>
          <a:ln w="9525">
            <a:noFill/>
            <a:miter lim="800000"/>
            <a:headEnd/>
            <a:tailEnd/>
          </a:ln>
          <a:effectLst/>
        </p:spPr>
        <p:txBody>
          <a:bodyPr lIns="0" rIns="0" anchor="b"/>
          <a:lstStyle/>
          <a:p>
            <a:pPr algn="r" eaLnBrk="0" hangingPunct="0">
              <a:spcBef>
                <a:spcPct val="60000"/>
              </a:spcBef>
              <a:buClr>
                <a:schemeClr val="accent1"/>
              </a:buClr>
              <a:buFont typeface="Wingdings" pitchFamily="2" charset="2"/>
              <a:buNone/>
            </a:pPr>
            <a:r>
              <a:rPr lang="en-US" sz="1600" noProof="1">
                <a:ea typeface="Arial Unicode MS" pitchFamily="34" charset="-128"/>
                <a:cs typeface="Arial" charset="0"/>
              </a:rPr>
              <a:t>Many ABP clients want an objective assessment of their alliance relationships or  programmes and would like to know what others have done (in a similar situation) to improve.</a:t>
            </a:r>
            <a:endParaRPr lang="de-DE" sz="1600" noProof="1">
              <a:ea typeface="Arial Unicode MS" pitchFamily="34" charset="-128"/>
              <a:cs typeface="Arial" charset="0"/>
            </a:endParaRPr>
          </a:p>
        </p:txBody>
      </p:sp>
      <p:sp>
        <p:nvSpPr>
          <p:cNvPr id="129030" name="Rectangle 6"/>
          <p:cNvSpPr>
            <a:spLocks noChangeArrowheads="1"/>
          </p:cNvSpPr>
          <p:nvPr/>
        </p:nvSpPr>
        <p:spPr bwMode="gray">
          <a:xfrm>
            <a:off x="328613" y="1711325"/>
            <a:ext cx="2559050" cy="1182688"/>
          </a:xfrm>
          <a:prstGeom prst="rect">
            <a:avLst/>
          </a:prstGeom>
          <a:noFill/>
          <a:ln w="9525">
            <a:noFill/>
            <a:miter lim="800000"/>
            <a:headEnd/>
            <a:tailEnd/>
          </a:ln>
          <a:effectLst/>
        </p:spPr>
        <p:txBody>
          <a:bodyPr lIns="0" rIns="0"/>
          <a:lstStyle/>
          <a:p>
            <a:pPr eaLnBrk="0" hangingPunct="0">
              <a:spcBef>
                <a:spcPct val="60000"/>
              </a:spcBef>
              <a:buClr>
                <a:schemeClr val="accent1"/>
              </a:buClr>
              <a:buFont typeface="Wingdings" pitchFamily="2" charset="2"/>
              <a:buNone/>
            </a:pPr>
            <a:r>
              <a:rPr lang="en-GB" sz="1600" noProof="1">
                <a:ea typeface="Arial Unicode MS" pitchFamily="34" charset="-128"/>
                <a:cs typeface="Arial" charset="0"/>
              </a:rPr>
              <a:t>If you don’t have alliance resources in house, ABP can establish best practice programmes for you.</a:t>
            </a:r>
            <a:endParaRPr lang="de-DE" sz="1600" noProof="1">
              <a:ea typeface="Arial Unicode MS" pitchFamily="34" charset="-128"/>
              <a:cs typeface="Arial" charset="0"/>
            </a:endParaRPr>
          </a:p>
        </p:txBody>
      </p:sp>
      <p:sp>
        <p:nvSpPr>
          <p:cNvPr id="129031" name="Rectangle 7"/>
          <p:cNvSpPr>
            <a:spLocks noChangeArrowheads="1"/>
          </p:cNvSpPr>
          <p:nvPr/>
        </p:nvSpPr>
        <p:spPr bwMode="gray">
          <a:xfrm>
            <a:off x="328613" y="4341813"/>
            <a:ext cx="2559050" cy="1566862"/>
          </a:xfrm>
          <a:prstGeom prst="rect">
            <a:avLst/>
          </a:prstGeom>
          <a:noFill/>
          <a:ln w="9525">
            <a:noFill/>
            <a:miter lim="800000"/>
            <a:headEnd/>
            <a:tailEnd/>
          </a:ln>
          <a:effectLst/>
        </p:spPr>
        <p:txBody>
          <a:bodyPr lIns="0" rIns="0" anchor="b"/>
          <a:lstStyle/>
          <a:p>
            <a:pPr eaLnBrk="0" hangingPunct="0">
              <a:spcBef>
                <a:spcPct val="60000"/>
              </a:spcBef>
              <a:buClr>
                <a:schemeClr val="accent1"/>
              </a:buClr>
              <a:buFont typeface="Wingdings" pitchFamily="2" charset="2"/>
              <a:buNone/>
            </a:pPr>
            <a:r>
              <a:rPr lang="en-US" sz="1600" noProof="1">
                <a:cs typeface="Arial" charset="0"/>
              </a:rPr>
              <a:t>If you have alliance teams ABP can train them in the use of a defined alliance optimisation methodology (VST).</a:t>
            </a:r>
          </a:p>
        </p:txBody>
      </p:sp>
      <p:sp>
        <p:nvSpPr>
          <p:cNvPr id="129032" name="Freeform 8"/>
          <p:cNvSpPr>
            <a:spLocks/>
          </p:cNvSpPr>
          <p:nvPr/>
        </p:nvSpPr>
        <p:spPr bwMode="gray">
          <a:xfrm>
            <a:off x="2652713" y="3757613"/>
            <a:ext cx="1887537" cy="1890712"/>
          </a:xfrm>
          <a:custGeom>
            <a:avLst/>
            <a:gdLst/>
            <a:ahLst/>
            <a:cxnLst>
              <a:cxn ang="0">
                <a:pos x="193" y="165"/>
              </a:cxn>
              <a:cxn ang="0">
                <a:pos x="94" y="0"/>
              </a:cxn>
              <a:cxn ang="0">
                <a:pos x="0" y="0"/>
              </a:cxn>
              <a:cxn ang="0">
                <a:pos x="285" y="286"/>
              </a:cxn>
              <a:cxn ang="0">
                <a:pos x="285" y="192"/>
              </a:cxn>
              <a:cxn ang="0">
                <a:pos x="193" y="165"/>
              </a:cxn>
            </a:cxnLst>
            <a:rect l="0" t="0" r="r" b="b"/>
            <a:pathLst>
              <a:path w="285" h="286">
                <a:moveTo>
                  <a:pt x="193" y="165"/>
                </a:moveTo>
                <a:cubicBezTo>
                  <a:pt x="132" y="130"/>
                  <a:pt x="97" y="66"/>
                  <a:pt x="94" y="0"/>
                </a:cubicBezTo>
                <a:cubicBezTo>
                  <a:pt x="0" y="0"/>
                  <a:pt x="0" y="0"/>
                  <a:pt x="0" y="0"/>
                </a:cubicBezTo>
                <a:cubicBezTo>
                  <a:pt x="3" y="156"/>
                  <a:pt x="129" y="282"/>
                  <a:pt x="285" y="286"/>
                </a:cubicBezTo>
                <a:cubicBezTo>
                  <a:pt x="285" y="192"/>
                  <a:pt x="285" y="192"/>
                  <a:pt x="285" y="192"/>
                </a:cubicBezTo>
                <a:cubicBezTo>
                  <a:pt x="254" y="190"/>
                  <a:pt x="222" y="182"/>
                  <a:pt x="193" y="165"/>
                </a:cubicBezTo>
                <a:close/>
              </a:path>
            </a:pathLst>
          </a:custGeom>
          <a:solidFill>
            <a:schemeClr val="accent2"/>
          </a:solidFill>
          <a:ln w="28575" cmpd="sng">
            <a:solidFill>
              <a:srgbClr val="FFFFFF"/>
            </a:solidFill>
            <a:miter lim="800000"/>
            <a:headEnd/>
            <a:tailEnd/>
          </a:ln>
          <a:effectLst>
            <a:outerShdw dist="53882" dir="2700000" algn="ctr" rotWithShape="0">
              <a:srgbClr val="292929">
                <a:alpha val="50000"/>
              </a:srgbClr>
            </a:outerShdw>
          </a:effectLst>
        </p:spPr>
        <p:txBody>
          <a:bodyPr wrap="none" anchor="ctr"/>
          <a:lstStyle/>
          <a:p>
            <a:endParaRPr lang="en-US"/>
          </a:p>
        </p:txBody>
      </p:sp>
      <p:sp>
        <p:nvSpPr>
          <p:cNvPr id="129033" name="Freeform 9"/>
          <p:cNvSpPr>
            <a:spLocks/>
          </p:cNvSpPr>
          <p:nvPr/>
        </p:nvSpPr>
        <p:spPr bwMode="gray">
          <a:xfrm>
            <a:off x="2652713" y="1747838"/>
            <a:ext cx="1887537" cy="1885950"/>
          </a:xfrm>
          <a:custGeom>
            <a:avLst/>
            <a:gdLst/>
            <a:ahLst/>
            <a:cxnLst>
              <a:cxn ang="0">
                <a:pos x="121" y="193"/>
              </a:cxn>
              <a:cxn ang="0">
                <a:pos x="285" y="94"/>
              </a:cxn>
              <a:cxn ang="0">
                <a:pos x="285" y="0"/>
              </a:cxn>
              <a:cxn ang="0">
                <a:pos x="0" y="285"/>
              </a:cxn>
              <a:cxn ang="0">
                <a:pos x="94" y="285"/>
              </a:cxn>
              <a:cxn ang="0">
                <a:pos x="121" y="193"/>
              </a:cxn>
            </a:cxnLst>
            <a:rect l="0" t="0" r="r" b="b"/>
            <a:pathLst>
              <a:path w="285" h="285">
                <a:moveTo>
                  <a:pt x="121" y="193"/>
                </a:moveTo>
                <a:cubicBezTo>
                  <a:pt x="156" y="132"/>
                  <a:pt x="219" y="96"/>
                  <a:pt x="285" y="94"/>
                </a:cubicBezTo>
                <a:cubicBezTo>
                  <a:pt x="285" y="0"/>
                  <a:pt x="285" y="0"/>
                  <a:pt x="285" y="0"/>
                </a:cubicBezTo>
                <a:cubicBezTo>
                  <a:pt x="129" y="3"/>
                  <a:pt x="4" y="129"/>
                  <a:pt x="0" y="285"/>
                </a:cubicBezTo>
                <a:cubicBezTo>
                  <a:pt x="94" y="285"/>
                  <a:pt x="94" y="285"/>
                  <a:pt x="94" y="285"/>
                </a:cubicBezTo>
                <a:cubicBezTo>
                  <a:pt x="95" y="253"/>
                  <a:pt x="104" y="222"/>
                  <a:pt x="121" y="193"/>
                </a:cubicBezTo>
                <a:close/>
              </a:path>
            </a:pathLst>
          </a:custGeom>
          <a:solidFill>
            <a:schemeClr val="hlink"/>
          </a:solidFill>
          <a:ln w="28575" cmpd="sng">
            <a:solidFill>
              <a:srgbClr val="FFFFFF"/>
            </a:solidFill>
            <a:miter lim="800000"/>
            <a:headEnd/>
            <a:tailEnd/>
          </a:ln>
          <a:effectLst>
            <a:outerShdw dist="53882" dir="2700000" algn="ctr" rotWithShape="0">
              <a:srgbClr val="292929">
                <a:alpha val="50000"/>
              </a:srgbClr>
            </a:outerShdw>
          </a:effectLst>
        </p:spPr>
        <p:txBody>
          <a:bodyPr wrap="none" anchor="ctr"/>
          <a:lstStyle/>
          <a:p>
            <a:endParaRPr lang="en-US"/>
          </a:p>
        </p:txBody>
      </p:sp>
      <p:sp>
        <p:nvSpPr>
          <p:cNvPr id="129034" name="Freeform 10"/>
          <p:cNvSpPr>
            <a:spLocks/>
          </p:cNvSpPr>
          <p:nvPr/>
        </p:nvSpPr>
        <p:spPr bwMode="gray">
          <a:xfrm>
            <a:off x="4638675" y="1747838"/>
            <a:ext cx="1885950" cy="1885950"/>
          </a:xfrm>
          <a:custGeom>
            <a:avLst/>
            <a:gdLst/>
            <a:ahLst/>
            <a:cxnLst>
              <a:cxn ang="0">
                <a:pos x="92" y="120"/>
              </a:cxn>
              <a:cxn ang="0">
                <a:pos x="191" y="285"/>
              </a:cxn>
              <a:cxn ang="0">
                <a:pos x="285" y="285"/>
              </a:cxn>
              <a:cxn ang="0">
                <a:pos x="0" y="0"/>
              </a:cxn>
              <a:cxn ang="0">
                <a:pos x="0" y="94"/>
              </a:cxn>
              <a:cxn ang="0">
                <a:pos x="92" y="120"/>
              </a:cxn>
            </a:cxnLst>
            <a:rect l="0" t="0" r="r" b="b"/>
            <a:pathLst>
              <a:path w="285" h="285">
                <a:moveTo>
                  <a:pt x="92" y="120"/>
                </a:moveTo>
                <a:cubicBezTo>
                  <a:pt x="153" y="156"/>
                  <a:pt x="188" y="219"/>
                  <a:pt x="191" y="285"/>
                </a:cubicBezTo>
                <a:cubicBezTo>
                  <a:pt x="285" y="285"/>
                  <a:pt x="285" y="285"/>
                  <a:pt x="285" y="285"/>
                </a:cubicBezTo>
                <a:cubicBezTo>
                  <a:pt x="281" y="129"/>
                  <a:pt x="156" y="3"/>
                  <a:pt x="0" y="0"/>
                </a:cubicBezTo>
                <a:cubicBezTo>
                  <a:pt x="0" y="94"/>
                  <a:pt x="0" y="94"/>
                  <a:pt x="0" y="94"/>
                </a:cubicBezTo>
                <a:cubicBezTo>
                  <a:pt x="31" y="95"/>
                  <a:pt x="63" y="104"/>
                  <a:pt x="92" y="120"/>
                </a:cubicBezTo>
                <a:close/>
              </a:path>
            </a:pathLst>
          </a:custGeom>
          <a:solidFill>
            <a:schemeClr val="tx2"/>
          </a:solidFill>
          <a:ln w="28575" cmpd="sng">
            <a:solidFill>
              <a:srgbClr val="FFFFFF"/>
            </a:solidFill>
            <a:miter lim="800000"/>
            <a:headEnd/>
            <a:tailEnd/>
          </a:ln>
          <a:effectLst>
            <a:outerShdw dist="53882" dir="2700000" algn="ctr" rotWithShape="0">
              <a:srgbClr val="292929">
                <a:alpha val="50000"/>
              </a:srgbClr>
            </a:outerShdw>
          </a:effectLst>
        </p:spPr>
        <p:txBody>
          <a:bodyPr wrap="none" anchor="ctr"/>
          <a:lstStyle/>
          <a:p>
            <a:endParaRPr lang="en-US"/>
          </a:p>
        </p:txBody>
      </p:sp>
      <p:sp>
        <p:nvSpPr>
          <p:cNvPr id="129035" name="Freeform 11"/>
          <p:cNvSpPr>
            <a:spLocks/>
          </p:cNvSpPr>
          <p:nvPr/>
        </p:nvSpPr>
        <p:spPr bwMode="gray">
          <a:xfrm>
            <a:off x="4638675" y="3757613"/>
            <a:ext cx="1885950" cy="1890712"/>
          </a:xfrm>
          <a:custGeom>
            <a:avLst/>
            <a:gdLst/>
            <a:ahLst/>
            <a:cxnLst>
              <a:cxn ang="0">
                <a:pos x="164" y="92"/>
              </a:cxn>
              <a:cxn ang="0">
                <a:pos x="0" y="191"/>
              </a:cxn>
              <a:cxn ang="0">
                <a:pos x="0" y="286"/>
              </a:cxn>
              <a:cxn ang="0">
                <a:pos x="285" y="0"/>
              </a:cxn>
              <a:cxn ang="0">
                <a:pos x="191" y="0"/>
              </a:cxn>
              <a:cxn ang="0">
                <a:pos x="164" y="92"/>
              </a:cxn>
            </a:cxnLst>
            <a:rect l="0" t="0" r="r" b="b"/>
            <a:pathLst>
              <a:path w="285" h="286">
                <a:moveTo>
                  <a:pt x="164" y="92"/>
                </a:moveTo>
                <a:cubicBezTo>
                  <a:pt x="129" y="154"/>
                  <a:pt x="66" y="189"/>
                  <a:pt x="0" y="191"/>
                </a:cubicBezTo>
                <a:cubicBezTo>
                  <a:pt x="0" y="286"/>
                  <a:pt x="0" y="286"/>
                  <a:pt x="0" y="286"/>
                </a:cubicBezTo>
                <a:cubicBezTo>
                  <a:pt x="156" y="282"/>
                  <a:pt x="282" y="156"/>
                  <a:pt x="285" y="0"/>
                </a:cubicBezTo>
                <a:cubicBezTo>
                  <a:pt x="191" y="0"/>
                  <a:pt x="191" y="0"/>
                  <a:pt x="191" y="0"/>
                </a:cubicBezTo>
                <a:cubicBezTo>
                  <a:pt x="190" y="32"/>
                  <a:pt x="181" y="63"/>
                  <a:pt x="164" y="92"/>
                </a:cubicBezTo>
                <a:close/>
              </a:path>
            </a:pathLst>
          </a:custGeom>
          <a:solidFill>
            <a:schemeClr val="accent1"/>
          </a:solidFill>
          <a:ln w="28575" cmpd="sng">
            <a:solidFill>
              <a:srgbClr val="FFFFFF"/>
            </a:solidFill>
            <a:miter lim="800000"/>
            <a:headEnd/>
            <a:tailEnd/>
          </a:ln>
          <a:effectLst>
            <a:outerShdw dist="53882" dir="2700000" algn="ctr" rotWithShape="0">
              <a:srgbClr val="292929">
                <a:alpha val="50000"/>
              </a:srgbClr>
            </a:outerShdw>
          </a:effectLst>
        </p:spPr>
        <p:txBody>
          <a:bodyPr wrap="none" anchor="ctr"/>
          <a:lstStyle/>
          <a:p>
            <a:endParaRPr lang="en-US"/>
          </a:p>
        </p:txBody>
      </p:sp>
      <p:sp>
        <p:nvSpPr>
          <p:cNvPr id="129036" name="Freeform 12"/>
          <p:cNvSpPr>
            <a:spLocks/>
          </p:cNvSpPr>
          <p:nvPr/>
        </p:nvSpPr>
        <p:spPr bwMode="gray">
          <a:xfrm>
            <a:off x="3362325" y="3743325"/>
            <a:ext cx="1177925" cy="1181100"/>
          </a:xfrm>
          <a:custGeom>
            <a:avLst/>
            <a:gdLst/>
            <a:ahLst/>
            <a:cxnLst>
              <a:cxn ang="0">
                <a:pos x="0" y="0"/>
              </a:cxn>
              <a:cxn ang="0">
                <a:pos x="93" y="154"/>
              </a:cxn>
              <a:cxn ang="0">
                <a:pos x="178" y="179"/>
              </a:cxn>
              <a:cxn ang="0">
                <a:pos x="178" y="0"/>
              </a:cxn>
              <a:cxn ang="0">
                <a:pos x="0" y="0"/>
              </a:cxn>
            </a:cxnLst>
            <a:rect l="0" t="0" r="r" b="b"/>
            <a:pathLst>
              <a:path w="178" h="179">
                <a:moveTo>
                  <a:pt x="0" y="0"/>
                </a:moveTo>
                <a:cubicBezTo>
                  <a:pt x="2" y="62"/>
                  <a:pt x="35" y="121"/>
                  <a:pt x="93" y="154"/>
                </a:cubicBezTo>
                <a:cubicBezTo>
                  <a:pt x="120" y="170"/>
                  <a:pt x="149" y="178"/>
                  <a:pt x="178" y="179"/>
                </a:cubicBezTo>
                <a:cubicBezTo>
                  <a:pt x="178" y="0"/>
                  <a:pt x="178" y="0"/>
                  <a:pt x="178" y="0"/>
                </a:cubicBezTo>
                <a:lnTo>
                  <a:pt x="0" y="0"/>
                </a:lnTo>
                <a:close/>
              </a:path>
            </a:pathLst>
          </a:custGeom>
          <a:gradFill rotWithShape="1">
            <a:gsLst>
              <a:gs pos="0">
                <a:srgbClr val="C0C0C0">
                  <a:gamma/>
                  <a:tint val="26275"/>
                  <a:invGamma/>
                </a:srgbClr>
              </a:gs>
              <a:gs pos="100000">
                <a:srgbClr val="C0C0C0"/>
              </a:gs>
            </a:gsLst>
            <a:lin ang="5400000" scaled="1"/>
          </a:gradFill>
          <a:ln w="19050" cmpd="sng">
            <a:solidFill>
              <a:srgbClr val="FFFFFF"/>
            </a:solidFill>
            <a:miter lim="800000"/>
            <a:headEnd/>
            <a:tailEnd/>
          </a:ln>
          <a:effectLst>
            <a:outerShdw dist="45791" dir="2021404" algn="ctr" rotWithShape="0">
              <a:srgbClr val="292929">
                <a:alpha val="50000"/>
              </a:srgbClr>
            </a:outerShdw>
          </a:effectLst>
        </p:spPr>
        <p:txBody>
          <a:bodyPr/>
          <a:lstStyle/>
          <a:p>
            <a:endParaRPr lang="en-US"/>
          </a:p>
        </p:txBody>
      </p:sp>
      <p:sp>
        <p:nvSpPr>
          <p:cNvPr id="129037" name="Freeform 13"/>
          <p:cNvSpPr>
            <a:spLocks/>
          </p:cNvSpPr>
          <p:nvPr/>
        </p:nvSpPr>
        <p:spPr bwMode="gray">
          <a:xfrm>
            <a:off x="4638675" y="2463800"/>
            <a:ext cx="1176338" cy="1184275"/>
          </a:xfrm>
          <a:custGeom>
            <a:avLst/>
            <a:gdLst/>
            <a:ahLst/>
            <a:cxnLst>
              <a:cxn ang="0">
                <a:pos x="178" y="179"/>
              </a:cxn>
              <a:cxn ang="0">
                <a:pos x="86" y="25"/>
              </a:cxn>
              <a:cxn ang="0">
                <a:pos x="0" y="0"/>
              </a:cxn>
              <a:cxn ang="0">
                <a:pos x="0" y="179"/>
              </a:cxn>
              <a:cxn ang="0">
                <a:pos x="178" y="179"/>
              </a:cxn>
            </a:cxnLst>
            <a:rect l="0" t="0" r="r" b="b"/>
            <a:pathLst>
              <a:path w="178" h="179">
                <a:moveTo>
                  <a:pt x="178" y="179"/>
                </a:moveTo>
                <a:cubicBezTo>
                  <a:pt x="176" y="117"/>
                  <a:pt x="143" y="58"/>
                  <a:pt x="86" y="25"/>
                </a:cubicBezTo>
                <a:cubicBezTo>
                  <a:pt x="58" y="9"/>
                  <a:pt x="29" y="1"/>
                  <a:pt x="0" y="0"/>
                </a:cubicBezTo>
                <a:cubicBezTo>
                  <a:pt x="0" y="179"/>
                  <a:pt x="0" y="179"/>
                  <a:pt x="0" y="179"/>
                </a:cubicBezTo>
                <a:lnTo>
                  <a:pt x="178" y="179"/>
                </a:lnTo>
                <a:close/>
              </a:path>
            </a:pathLst>
          </a:custGeom>
          <a:gradFill rotWithShape="1">
            <a:gsLst>
              <a:gs pos="0">
                <a:srgbClr val="C0C0C0"/>
              </a:gs>
              <a:gs pos="100000">
                <a:srgbClr val="C0C0C0">
                  <a:gamma/>
                  <a:tint val="26275"/>
                  <a:invGamma/>
                </a:srgbClr>
              </a:gs>
            </a:gsLst>
            <a:lin ang="5400000" scaled="1"/>
          </a:gradFill>
          <a:ln w="19050" cmpd="sng">
            <a:solidFill>
              <a:srgbClr val="FFFFFF"/>
            </a:solidFill>
            <a:miter lim="800000"/>
            <a:headEnd/>
            <a:tailEnd/>
          </a:ln>
          <a:effectLst>
            <a:outerShdw dist="45791" dir="2021404" algn="ctr" rotWithShape="0">
              <a:srgbClr val="292929">
                <a:alpha val="50000"/>
              </a:srgbClr>
            </a:outerShdw>
          </a:effectLst>
        </p:spPr>
        <p:txBody>
          <a:bodyPr/>
          <a:lstStyle/>
          <a:p>
            <a:endParaRPr lang="en-US"/>
          </a:p>
        </p:txBody>
      </p:sp>
      <p:sp>
        <p:nvSpPr>
          <p:cNvPr id="129038" name="Freeform 14"/>
          <p:cNvSpPr>
            <a:spLocks/>
          </p:cNvSpPr>
          <p:nvPr/>
        </p:nvSpPr>
        <p:spPr bwMode="gray">
          <a:xfrm>
            <a:off x="3362325" y="2463800"/>
            <a:ext cx="1177925" cy="1184275"/>
          </a:xfrm>
          <a:custGeom>
            <a:avLst/>
            <a:gdLst/>
            <a:ahLst/>
            <a:cxnLst>
              <a:cxn ang="0">
                <a:pos x="178" y="0"/>
              </a:cxn>
              <a:cxn ang="0">
                <a:pos x="24" y="93"/>
              </a:cxn>
              <a:cxn ang="0">
                <a:pos x="0" y="179"/>
              </a:cxn>
              <a:cxn ang="0">
                <a:pos x="178" y="179"/>
              </a:cxn>
              <a:cxn ang="0">
                <a:pos x="178" y="0"/>
              </a:cxn>
            </a:cxnLst>
            <a:rect l="0" t="0" r="r" b="b"/>
            <a:pathLst>
              <a:path w="178" h="179">
                <a:moveTo>
                  <a:pt x="178" y="0"/>
                </a:moveTo>
                <a:cubicBezTo>
                  <a:pt x="117" y="3"/>
                  <a:pt x="58" y="36"/>
                  <a:pt x="24" y="93"/>
                </a:cubicBezTo>
                <a:cubicBezTo>
                  <a:pt x="9" y="120"/>
                  <a:pt x="1" y="150"/>
                  <a:pt x="0" y="179"/>
                </a:cubicBezTo>
                <a:cubicBezTo>
                  <a:pt x="178" y="179"/>
                  <a:pt x="178" y="179"/>
                  <a:pt x="178" y="179"/>
                </a:cubicBezTo>
                <a:lnTo>
                  <a:pt x="178" y="0"/>
                </a:lnTo>
                <a:close/>
              </a:path>
            </a:pathLst>
          </a:custGeom>
          <a:gradFill rotWithShape="1">
            <a:gsLst>
              <a:gs pos="0">
                <a:srgbClr val="C0C0C0"/>
              </a:gs>
              <a:gs pos="100000">
                <a:srgbClr val="C0C0C0">
                  <a:gamma/>
                  <a:tint val="26275"/>
                  <a:invGamma/>
                </a:srgbClr>
              </a:gs>
            </a:gsLst>
            <a:lin ang="5400000" scaled="1"/>
          </a:gradFill>
          <a:ln w="19050" cmpd="sng">
            <a:solidFill>
              <a:srgbClr val="FFFFFF"/>
            </a:solidFill>
            <a:miter lim="800000"/>
            <a:headEnd/>
            <a:tailEnd/>
          </a:ln>
          <a:effectLst>
            <a:outerShdw dist="45791" dir="2021404" algn="ctr" rotWithShape="0">
              <a:srgbClr val="292929">
                <a:alpha val="50000"/>
              </a:srgbClr>
            </a:outerShdw>
          </a:effectLst>
        </p:spPr>
        <p:txBody>
          <a:bodyPr/>
          <a:lstStyle/>
          <a:p>
            <a:endParaRPr lang="en-US"/>
          </a:p>
        </p:txBody>
      </p:sp>
      <p:sp>
        <p:nvSpPr>
          <p:cNvPr id="129039" name="Freeform 15"/>
          <p:cNvSpPr>
            <a:spLocks/>
          </p:cNvSpPr>
          <p:nvPr/>
        </p:nvSpPr>
        <p:spPr bwMode="gray">
          <a:xfrm>
            <a:off x="4638675" y="3743325"/>
            <a:ext cx="1176338" cy="1181100"/>
          </a:xfrm>
          <a:custGeom>
            <a:avLst/>
            <a:gdLst/>
            <a:ahLst/>
            <a:cxnLst>
              <a:cxn ang="0">
                <a:pos x="0" y="179"/>
              </a:cxn>
              <a:cxn ang="0">
                <a:pos x="154" y="86"/>
              </a:cxn>
              <a:cxn ang="0">
                <a:pos x="178" y="0"/>
              </a:cxn>
              <a:cxn ang="0">
                <a:pos x="0" y="0"/>
              </a:cxn>
              <a:cxn ang="0">
                <a:pos x="0" y="179"/>
              </a:cxn>
            </a:cxnLst>
            <a:rect l="0" t="0" r="r" b="b"/>
            <a:pathLst>
              <a:path w="178" h="179">
                <a:moveTo>
                  <a:pt x="0" y="179"/>
                </a:moveTo>
                <a:cubicBezTo>
                  <a:pt x="61" y="177"/>
                  <a:pt x="120" y="144"/>
                  <a:pt x="154" y="86"/>
                </a:cubicBezTo>
                <a:cubicBezTo>
                  <a:pt x="169" y="59"/>
                  <a:pt x="177" y="29"/>
                  <a:pt x="178" y="0"/>
                </a:cubicBezTo>
                <a:cubicBezTo>
                  <a:pt x="0" y="0"/>
                  <a:pt x="0" y="0"/>
                  <a:pt x="0" y="0"/>
                </a:cubicBezTo>
                <a:lnTo>
                  <a:pt x="0" y="179"/>
                </a:lnTo>
                <a:close/>
              </a:path>
            </a:pathLst>
          </a:custGeom>
          <a:gradFill rotWithShape="1">
            <a:gsLst>
              <a:gs pos="0">
                <a:srgbClr val="C0C0C0">
                  <a:gamma/>
                  <a:tint val="26275"/>
                  <a:invGamma/>
                </a:srgbClr>
              </a:gs>
              <a:gs pos="100000">
                <a:srgbClr val="C0C0C0"/>
              </a:gs>
            </a:gsLst>
            <a:lin ang="5400000" scaled="1"/>
          </a:gradFill>
          <a:ln w="19050" cmpd="sng">
            <a:solidFill>
              <a:srgbClr val="FFFFFF"/>
            </a:solidFill>
            <a:miter lim="800000"/>
            <a:headEnd/>
            <a:tailEnd/>
          </a:ln>
          <a:effectLst>
            <a:outerShdw dist="45791" dir="2021404" algn="ctr" rotWithShape="0">
              <a:srgbClr val="292929">
                <a:alpha val="50000"/>
              </a:srgbClr>
            </a:outerShdw>
          </a:effectLst>
        </p:spPr>
        <p:txBody>
          <a:bodyPr/>
          <a:lstStyle/>
          <a:p>
            <a:endParaRPr lang="en-US"/>
          </a:p>
        </p:txBody>
      </p:sp>
      <p:sp>
        <p:nvSpPr>
          <p:cNvPr id="129040" name="WordArt 16"/>
          <p:cNvSpPr>
            <a:spLocks noChangeArrowheads="1" noChangeShapeType="1" noTextEdit="1"/>
          </p:cNvSpPr>
          <p:nvPr/>
        </p:nvSpPr>
        <p:spPr bwMode="gray">
          <a:xfrm rot="2870101">
            <a:off x="4366419" y="2445544"/>
            <a:ext cx="1885950" cy="1160462"/>
          </a:xfrm>
          <a:prstGeom prst="rect">
            <a:avLst/>
          </a:prstGeom>
        </p:spPr>
        <p:txBody>
          <a:bodyPr spcFirstLastPara="1" wrap="none" fromWordArt="1">
            <a:prstTxWarp prst="textArchUp">
              <a:avLst>
                <a:gd name="adj" fmla="val 12755322"/>
              </a:avLst>
            </a:prstTxWarp>
          </a:bodyPr>
          <a:lstStyle/>
          <a:p>
            <a:pPr algn="ctr"/>
            <a:r>
              <a:rPr lang="en-US" sz="3600" kern="10" dirty="0">
                <a:ln w="9525">
                  <a:noFill/>
                  <a:round/>
                  <a:headEnd/>
                  <a:tailEnd/>
                </a:ln>
                <a:solidFill>
                  <a:srgbClr val="FFFFFF"/>
                </a:solidFill>
                <a:latin typeface="Arial Black"/>
              </a:rPr>
              <a:t>Diagnosis</a:t>
            </a:r>
          </a:p>
        </p:txBody>
      </p:sp>
      <p:sp>
        <p:nvSpPr>
          <p:cNvPr id="129041" name="WordArt 17"/>
          <p:cNvSpPr>
            <a:spLocks noChangeArrowheads="1" noChangeShapeType="1" noTextEdit="1"/>
          </p:cNvSpPr>
          <p:nvPr/>
        </p:nvSpPr>
        <p:spPr bwMode="gray">
          <a:xfrm rot="-2650685">
            <a:off x="2986088" y="2352675"/>
            <a:ext cx="1887537" cy="1160463"/>
          </a:xfrm>
          <a:prstGeom prst="rect">
            <a:avLst/>
          </a:prstGeom>
        </p:spPr>
        <p:txBody>
          <a:bodyPr spcFirstLastPara="1" wrap="none" fromWordArt="1">
            <a:prstTxWarp prst="textArchUp">
              <a:avLst>
                <a:gd name="adj" fmla="val 12754011"/>
              </a:avLst>
            </a:prstTxWarp>
          </a:bodyPr>
          <a:lstStyle/>
          <a:p>
            <a:pPr algn="ctr"/>
            <a:r>
              <a:rPr lang="en-US" sz="3600" kern="10" dirty="0">
                <a:ln w="9525">
                  <a:noFill/>
                  <a:round/>
                  <a:headEnd/>
                  <a:tailEnd/>
                </a:ln>
                <a:solidFill>
                  <a:srgbClr val="FFFFFF"/>
                </a:solidFill>
                <a:latin typeface="Arial Black"/>
              </a:rPr>
              <a:t>Consultancy</a:t>
            </a:r>
          </a:p>
        </p:txBody>
      </p:sp>
      <p:sp>
        <p:nvSpPr>
          <p:cNvPr id="129042" name="WordArt 18"/>
          <p:cNvSpPr>
            <a:spLocks noChangeArrowheads="1" noChangeShapeType="1" noTextEdit="1"/>
          </p:cNvSpPr>
          <p:nvPr/>
        </p:nvSpPr>
        <p:spPr bwMode="gray">
          <a:xfrm rot="-13705877" flipH="1" flipV="1">
            <a:off x="4501356" y="4028282"/>
            <a:ext cx="1863725" cy="944562"/>
          </a:xfrm>
          <a:prstGeom prst="rect">
            <a:avLst/>
          </a:prstGeom>
        </p:spPr>
        <p:txBody>
          <a:bodyPr spcFirstLastPara="1" wrap="none" fromWordArt="1">
            <a:prstTxWarp prst="textArchDown">
              <a:avLst>
                <a:gd name="adj" fmla="val 1652628"/>
              </a:avLst>
            </a:prstTxWarp>
          </a:bodyPr>
          <a:lstStyle/>
          <a:p>
            <a:pPr algn="ctr"/>
            <a:r>
              <a:rPr lang="en-US" sz="3600" kern="10" dirty="0">
                <a:ln w="9525">
                  <a:noFill/>
                  <a:round/>
                  <a:headEnd/>
                  <a:tailEnd/>
                </a:ln>
                <a:solidFill>
                  <a:srgbClr val="FFFFFF"/>
                </a:solidFill>
                <a:latin typeface="Arial Black"/>
              </a:rPr>
              <a:t>Benchmarking</a:t>
            </a:r>
          </a:p>
        </p:txBody>
      </p:sp>
      <p:sp>
        <p:nvSpPr>
          <p:cNvPr id="129043" name="WordArt 19"/>
          <p:cNvSpPr>
            <a:spLocks noChangeArrowheads="1" noChangeShapeType="1" noTextEdit="1"/>
          </p:cNvSpPr>
          <p:nvPr/>
        </p:nvSpPr>
        <p:spPr bwMode="gray">
          <a:xfrm rot="-8075575" flipH="1" flipV="1">
            <a:off x="2828131" y="4015582"/>
            <a:ext cx="1863725" cy="944562"/>
          </a:xfrm>
          <a:prstGeom prst="rect">
            <a:avLst/>
          </a:prstGeom>
        </p:spPr>
        <p:txBody>
          <a:bodyPr spcFirstLastPara="1" wrap="none" fromWordArt="1">
            <a:prstTxWarp prst="textArchDown">
              <a:avLst>
                <a:gd name="adj" fmla="val 1652628"/>
              </a:avLst>
            </a:prstTxWarp>
          </a:bodyPr>
          <a:lstStyle/>
          <a:p>
            <a:pPr algn="ctr"/>
            <a:r>
              <a:rPr lang="en-US" sz="3600" kern="10" dirty="0">
                <a:ln w="9525">
                  <a:noFill/>
                  <a:round/>
                  <a:headEnd/>
                  <a:tailEnd/>
                </a:ln>
                <a:solidFill>
                  <a:srgbClr val="FFFFFF"/>
                </a:solidFill>
                <a:latin typeface="Arial Black"/>
              </a:rPr>
              <a:t>Training</a:t>
            </a:r>
          </a:p>
        </p:txBody>
      </p:sp>
      <p:sp>
        <p:nvSpPr>
          <p:cNvPr id="129044" name="Rectangle 7"/>
          <p:cNvSpPr>
            <a:spLocks noChangeArrowheads="1"/>
          </p:cNvSpPr>
          <p:nvPr/>
        </p:nvSpPr>
        <p:spPr bwMode="gray">
          <a:xfrm>
            <a:off x="314324" y="1038225"/>
            <a:ext cx="8524875" cy="358775"/>
          </a:xfrm>
          <a:prstGeom prst="rect">
            <a:avLst/>
          </a:prstGeom>
          <a:noFill/>
          <a:ln w="9525">
            <a:noFill/>
            <a:miter lim="800000"/>
            <a:headEnd/>
            <a:tailEnd/>
          </a:ln>
        </p:spPr>
        <p:txBody>
          <a:bodyPr lIns="0" tIns="0" rIns="0" bIns="0" anchor="ctr"/>
          <a:lstStyle/>
          <a:p>
            <a:pPr defTabSz="801688" eaLnBrk="0" hangingPunct="0"/>
            <a:r>
              <a:rPr lang="en-US" noProof="1"/>
              <a:t>ABP database = more success, more quickly with less risk</a:t>
            </a:r>
          </a:p>
        </p:txBody>
      </p:sp>
      <p:sp>
        <p:nvSpPr>
          <p:cNvPr id="129045" name="Line 21"/>
          <p:cNvSpPr>
            <a:spLocks noChangeShapeType="1"/>
          </p:cNvSpPr>
          <p:nvPr/>
        </p:nvSpPr>
        <p:spPr bwMode="gray">
          <a:xfrm>
            <a:off x="323850" y="3692525"/>
            <a:ext cx="2051050" cy="0"/>
          </a:xfrm>
          <a:prstGeom prst="line">
            <a:avLst/>
          </a:prstGeom>
          <a:noFill/>
          <a:ln w="28575">
            <a:solidFill>
              <a:srgbClr val="808080"/>
            </a:solidFill>
            <a:prstDash val="sysDot"/>
            <a:round/>
            <a:headEnd/>
            <a:tailEnd/>
          </a:ln>
          <a:effectLst/>
        </p:spPr>
        <p:txBody>
          <a:bodyPr wrap="none" anchor="ctr"/>
          <a:lstStyle/>
          <a:p>
            <a:endParaRPr lang="en-US"/>
          </a:p>
        </p:txBody>
      </p:sp>
      <p:sp>
        <p:nvSpPr>
          <p:cNvPr id="129046" name="Line 22"/>
          <p:cNvSpPr>
            <a:spLocks noChangeShapeType="1"/>
          </p:cNvSpPr>
          <p:nvPr/>
        </p:nvSpPr>
        <p:spPr bwMode="gray">
          <a:xfrm>
            <a:off x="6804025" y="3692525"/>
            <a:ext cx="2051050" cy="0"/>
          </a:xfrm>
          <a:prstGeom prst="line">
            <a:avLst/>
          </a:prstGeom>
          <a:noFill/>
          <a:ln w="28575">
            <a:solidFill>
              <a:srgbClr val="808080"/>
            </a:solidFill>
            <a:prstDash val="sysDot"/>
            <a:round/>
            <a:headEnd/>
            <a:tailEnd/>
          </a:ln>
          <a:effectLst/>
        </p:spPr>
        <p:txBody>
          <a:bodyPr wrap="none" anchor="ctr"/>
          <a:lstStyle/>
          <a:p>
            <a:endParaRPr lang="en-US"/>
          </a:p>
        </p:txBody>
      </p:sp>
      <p:sp>
        <p:nvSpPr>
          <p:cNvPr id="24" name="Oval 23"/>
          <p:cNvSpPr/>
          <p:nvPr/>
        </p:nvSpPr>
        <p:spPr bwMode="auto">
          <a:xfrm>
            <a:off x="3945466" y="3022600"/>
            <a:ext cx="1253067" cy="12530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1"/>
                </a:solidFill>
                <a:effectLst/>
                <a:latin typeface="Arial" charset="0"/>
              </a:rPr>
              <a:t>ABP</a:t>
            </a:r>
          </a:p>
          <a:p>
            <a:pPr marL="0" marR="0" indent="0" algn="ctr" defTabSz="914400" rtl="0" eaLnBrk="1" fontAlgn="base" latinLnBrk="0" hangingPunct="1">
              <a:lnSpc>
                <a:spcPct val="100000"/>
              </a:lnSpc>
              <a:spcBef>
                <a:spcPct val="0"/>
              </a:spcBef>
              <a:spcAft>
                <a:spcPct val="0"/>
              </a:spcAft>
              <a:buClrTx/>
              <a:buSzTx/>
              <a:buFontTx/>
              <a:buNone/>
              <a:tabLst/>
            </a:pPr>
            <a:r>
              <a:rPr lang="en-GB" sz="1800" dirty="0">
                <a:solidFill>
                  <a:schemeClr val="bg1"/>
                </a:solidFill>
              </a:rPr>
              <a:t>Database</a:t>
            </a:r>
            <a:endParaRPr kumimoji="0" lang="en-US" sz="1800" b="0" i="0" u="none" strike="noStrike" cap="none" normalizeH="0" baseline="0" dirty="0">
              <a:ln>
                <a:noFill/>
              </a:ln>
              <a:solidFill>
                <a:schemeClr val="bg1"/>
              </a:solidFill>
              <a:effectLst/>
              <a:latin typeface="Arial" charset="0"/>
            </a:endParaRPr>
          </a:p>
        </p:txBody>
      </p:sp>
    </p:spTree>
    <p:custDataLst>
      <p:tags r:id="rId1"/>
    </p:custData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p:txBody>
          <a:bodyPr/>
          <a:lstStyle/>
          <a:p>
            <a:r>
              <a:rPr lang="de-DE"/>
              <a:t>Page </a:t>
            </a:r>
            <a:r>
              <a:rPr lang="de-DE">
                <a:sym typeface="Wingdings" pitchFamily="2" charset="2"/>
              </a:rPr>
              <a:t></a:t>
            </a:r>
            <a:r>
              <a:rPr lang="de-DE"/>
              <a:t> </a:t>
            </a:r>
            <a:fld id="{441B7602-7234-44DA-871D-E270D968BC70}" type="slidenum">
              <a:rPr lang="de-DE"/>
              <a:pPr/>
              <a:t>7</a:t>
            </a:fld>
            <a:endParaRPr lang="de-DE"/>
          </a:p>
        </p:txBody>
      </p:sp>
      <p:sp>
        <p:nvSpPr>
          <p:cNvPr id="98306" name="Rectangle 2"/>
          <p:cNvSpPr>
            <a:spLocks noGrp="1" noChangeArrowheads="1"/>
          </p:cNvSpPr>
          <p:nvPr>
            <p:ph type="title"/>
          </p:nvPr>
        </p:nvSpPr>
        <p:spPr/>
        <p:txBody>
          <a:bodyPr/>
          <a:lstStyle/>
          <a:p>
            <a:r>
              <a:rPr lang="en-GB" noProof="1"/>
              <a:t>Summary of Services</a:t>
            </a:r>
            <a:endParaRPr lang="de-DE" noProof="1"/>
          </a:p>
        </p:txBody>
      </p:sp>
      <p:sp>
        <p:nvSpPr>
          <p:cNvPr id="98307" name="Rectangle 3"/>
          <p:cNvSpPr>
            <a:spLocks noChangeArrowheads="1"/>
          </p:cNvSpPr>
          <p:nvPr/>
        </p:nvSpPr>
        <p:spPr bwMode="gray">
          <a:xfrm>
            <a:off x="328613" y="1916113"/>
            <a:ext cx="2738437" cy="4254440"/>
          </a:xfrm>
          <a:prstGeom prst="rect">
            <a:avLst/>
          </a:prstGeom>
          <a:gradFill rotWithShape="1">
            <a:gsLst>
              <a:gs pos="0">
                <a:schemeClr val="bg1"/>
              </a:gs>
              <a:gs pos="100000">
                <a:schemeClr val="bg1">
                  <a:gamma/>
                  <a:shade val="92941"/>
                  <a:invGamma/>
                </a:schemeClr>
              </a:gs>
            </a:gsLst>
            <a:lin ang="5400000" scaled="1"/>
          </a:gradFill>
          <a:ln w="12700">
            <a:solidFill>
              <a:srgbClr val="C0C0C0"/>
            </a:solidFill>
            <a:miter lim="800000"/>
            <a:headEnd/>
            <a:tailEnd/>
          </a:ln>
          <a:effectLst/>
        </p:spPr>
        <p:txBody>
          <a:bodyPr lIns="108000" tIns="108000" rIns="72000" bIns="72000"/>
          <a:lstStyle/>
          <a:p>
            <a:pPr marL="190500" indent="-190500">
              <a:spcBef>
                <a:spcPct val="40000"/>
              </a:spcBef>
              <a:buClr>
                <a:schemeClr val="accent2"/>
              </a:buClr>
              <a:buFont typeface="Wingdings" pitchFamily="2" charset="2"/>
              <a:buChar char="§"/>
            </a:pPr>
            <a:r>
              <a:rPr lang="en-US" sz="1600" noProof="1"/>
              <a:t>The Alliance Best Practice online diagnostic:</a:t>
            </a:r>
          </a:p>
          <a:p>
            <a:pPr marL="190500" indent="-190500">
              <a:spcBef>
                <a:spcPct val="40000"/>
              </a:spcBef>
              <a:buClr>
                <a:schemeClr val="accent2"/>
              </a:buClr>
              <a:buFont typeface="Wingdings" pitchFamily="2" charset="2"/>
              <a:buChar char="§"/>
            </a:pPr>
            <a:r>
              <a:rPr lang="en-US" sz="1600" noProof="1">
                <a:hlinkClick r:id="rId3"/>
              </a:rPr>
              <a:t>http://www.alliancebestpractice.co.uk/csf_questionnaire_abp.php</a:t>
            </a:r>
            <a:r>
              <a:rPr lang="en-US" sz="1600" noProof="1"/>
              <a:t> </a:t>
            </a:r>
          </a:p>
          <a:p>
            <a:pPr marL="190500" indent="-190500">
              <a:spcBef>
                <a:spcPct val="40000"/>
              </a:spcBef>
              <a:buClr>
                <a:schemeClr val="accent2"/>
              </a:buClr>
              <a:buFont typeface="Wingdings" pitchFamily="2" charset="2"/>
              <a:buChar char="§"/>
            </a:pPr>
            <a:r>
              <a:rPr lang="en-US" sz="1600" noProof="1"/>
              <a:t> Over 150 alliance ‘tools’ to help apply best practices at </a:t>
            </a:r>
            <a:r>
              <a:rPr lang="en-US" sz="1600" noProof="1">
                <a:hlinkClick r:id="rId4"/>
              </a:rPr>
              <a:t>www.alliancebestpractice.com</a:t>
            </a:r>
            <a:r>
              <a:rPr lang="en-US" sz="1600" noProof="1"/>
              <a:t>  downloads page</a:t>
            </a:r>
          </a:p>
          <a:p>
            <a:pPr marL="190500" indent="-190500">
              <a:spcBef>
                <a:spcPct val="40000"/>
              </a:spcBef>
              <a:buClr>
                <a:schemeClr val="accent2"/>
              </a:buClr>
              <a:buFont typeface="Wingdings" pitchFamily="2" charset="2"/>
              <a:buChar char="§"/>
            </a:pPr>
            <a:r>
              <a:rPr lang="en-US" sz="1600" noProof="1"/>
              <a:t>Over 5,000 members in the ABP Linked In Group at: </a:t>
            </a:r>
            <a:r>
              <a:rPr lang="en-US" sz="1600" noProof="1">
                <a:hlinkClick r:id="rId5"/>
              </a:rPr>
              <a:t>http://www.linkedin.com/groups?gid=37691</a:t>
            </a:r>
            <a:r>
              <a:rPr lang="en-US" sz="1600" noProof="1"/>
              <a:t> </a:t>
            </a:r>
            <a:endParaRPr lang="de-DE" sz="1600" noProof="1"/>
          </a:p>
        </p:txBody>
      </p:sp>
      <p:sp>
        <p:nvSpPr>
          <p:cNvPr id="98308" name="Rectangle 4"/>
          <p:cNvSpPr>
            <a:spLocks noChangeArrowheads="1"/>
          </p:cNvSpPr>
          <p:nvPr/>
        </p:nvSpPr>
        <p:spPr bwMode="gray">
          <a:xfrm>
            <a:off x="328613" y="1555750"/>
            <a:ext cx="2738437" cy="360363"/>
          </a:xfrm>
          <a:prstGeom prst="rect">
            <a:avLst/>
          </a:prstGeom>
          <a:solidFill>
            <a:schemeClr val="accent1"/>
          </a:solidFill>
          <a:ln w="12700">
            <a:solidFill>
              <a:srgbClr val="C0C0C0"/>
            </a:solidFill>
            <a:miter lim="800000"/>
            <a:headEnd/>
            <a:tailEnd/>
          </a:ln>
          <a:effectLst/>
        </p:spPr>
        <p:txBody>
          <a:bodyPr lIns="0" tIns="0" rIns="0" bIns="0" anchor="ctr"/>
          <a:lstStyle/>
          <a:p>
            <a:pPr algn="ctr" defTabSz="801688" eaLnBrk="0" hangingPunct="0"/>
            <a:r>
              <a:rPr lang="en-US" sz="1600" b="1" noProof="1">
                <a:solidFill>
                  <a:srgbClr val="FFFFFF"/>
                </a:solidFill>
              </a:rPr>
              <a:t>Framework</a:t>
            </a:r>
          </a:p>
        </p:txBody>
      </p:sp>
      <p:sp>
        <p:nvSpPr>
          <p:cNvPr id="98309" name="Rectangle 5"/>
          <p:cNvSpPr>
            <a:spLocks noChangeArrowheads="1"/>
          </p:cNvSpPr>
          <p:nvPr/>
        </p:nvSpPr>
        <p:spPr bwMode="gray">
          <a:xfrm>
            <a:off x="3205163" y="1916113"/>
            <a:ext cx="2738437" cy="4254440"/>
          </a:xfrm>
          <a:prstGeom prst="rect">
            <a:avLst/>
          </a:prstGeom>
          <a:gradFill rotWithShape="1">
            <a:gsLst>
              <a:gs pos="0">
                <a:schemeClr val="bg1"/>
              </a:gs>
              <a:gs pos="100000">
                <a:schemeClr val="bg1">
                  <a:gamma/>
                  <a:shade val="92941"/>
                  <a:invGamma/>
                </a:schemeClr>
              </a:gs>
            </a:gsLst>
            <a:lin ang="5400000" scaled="1"/>
          </a:gradFill>
          <a:ln w="12700">
            <a:solidFill>
              <a:srgbClr val="C0C0C0"/>
            </a:solidFill>
            <a:miter lim="800000"/>
            <a:headEnd/>
            <a:tailEnd/>
          </a:ln>
          <a:effectLst/>
        </p:spPr>
        <p:txBody>
          <a:bodyPr lIns="108000" tIns="108000" rIns="72000" bIns="72000"/>
          <a:lstStyle/>
          <a:p>
            <a:pPr marL="190500" indent="-190500">
              <a:spcBef>
                <a:spcPct val="40000"/>
              </a:spcBef>
              <a:buClr>
                <a:schemeClr val="accent2"/>
              </a:buClr>
              <a:buFont typeface="Wingdings" pitchFamily="2" charset="2"/>
              <a:buChar char="§"/>
            </a:pPr>
            <a:r>
              <a:rPr lang="en-US" sz="1600" noProof="1"/>
              <a:t>The ABP LinkedIn Group:</a:t>
            </a:r>
          </a:p>
          <a:p>
            <a:pPr marL="190500" indent="-190500">
              <a:spcBef>
                <a:spcPct val="40000"/>
              </a:spcBef>
              <a:buClr>
                <a:schemeClr val="accent2"/>
              </a:buClr>
              <a:buFont typeface="Wingdings" pitchFamily="2" charset="2"/>
              <a:buChar char="§"/>
            </a:pPr>
            <a:r>
              <a:rPr lang="en-US" sz="1600" noProof="1"/>
              <a:t>Quarterly face to face High Tech Forum Meetings </a:t>
            </a:r>
          </a:p>
          <a:p>
            <a:pPr marL="190500" indent="-190500">
              <a:spcBef>
                <a:spcPct val="40000"/>
              </a:spcBef>
              <a:buClr>
                <a:schemeClr val="accent2"/>
              </a:buClr>
              <a:buFont typeface="Wingdings" pitchFamily="2" charset="2"/>
              <a:buChar char="§"/>
            </a:pPr>
            <a:r>
              <a:rPr lang="en-US" sz="1600" noProof="1"/>
              <a:t>Cross Sector Forums to discuss latest research</a:t>
            </a:r>
          </a:p>
          <a:p>
            <a:pPr marL="190500" indent="-190500">
              <a:spcBef>
                <a:spcPct val="40000"/>
              </a:spcBef>
              <a:buClr>
                <a:schemeClr val="accent2"/>
              </a:buClr>
              <a:buFont typeface="Wingdings" pitchFamily="2" charset="2"/>
              <a:buChar char="§"/>
            </a:pPr>
            <a:r>
              <a:rPr lang="en-US" sz="1600" noProof="1"/>
              <a:t>Locations: US West, East and Central, Netherlands, UK, Germany, France, Nordics,  and Australia </a:t>
            </a:r>
          </a:p>
          <a:p>
            <a:pPr marL="190500" indent="-190500">
              <a:spcBef>
                <a:spcPct val="40000"/>
              </a:spcBef>
              <a:buClr>
                <a:schemeClr val="accent2"/>
              </a:buClr>
              <a:buFont typeface="Wingdings" pitchFamily="2" charset="2"/>
              <a:buChar char="§"/>
            </a:pPr>
            <a:r>
              <a:rPr lang="en-US" sz="1600" noProof="1"/>
              <a:t>VST Quarterly User Group Meetings in: the UK, South Africa, and the USA. </a:t>
            </a:r>
          </a:p>
        </p:txBody>
      </p:sp>
      <p:sp>
        <p:nvSpPr>
          <p:cNvPr id="98310" name="Rectangle 6"/>
          <p:cNvSpPr>
            <a:spLocks noChangeArrowheads="1"/>
          </p:cNvSpPr>
          <p:nvPr/>
        </p:nvSpPr>
        <p:spPr bwMode="gray">
          <a:xfrm>
            <a:off x="3205163" y="1555750"/>
            <a:ext cx="2738437" cy="360363"/>
          </a:xfrm>
          <a:prstGeom prst="rect">
            <a:avLst/>
          </a:prstGeom>
          <a:solidFill>
            <a:schemeClr val="accent2"/>
          </a:solidFill>
          <a:ln w="12700">
            <a:solidFill>
              <a:srgbClr val="C0C0C0"/>
            </a:solidFill>
            <a:miter lim="800000"/>
            <a:headEnd/>
            <a:tailEnd/>
          </a:ln>
          <a:effectLst/>
        </p:spPr>
        <p:txBody>
          <a:bodyPr lIns="0" tIns="0" rIns="0" bIns="0" anchor="ctr"/>
          <a:lstStyle/>
          <a:p>
            <a:pPr algn="ctr" defTabSz="801688" eaLnBrk="0" hangingPunct="0"/>
            <a:r>
              <a:rPr lang="en-US" sz="1600" b="1" noProof="1">
                <a:solidFill>
                  <a:srgbClr val="FFFFFF"/>
                </a:solidFill>
              </a:rPr>
              <a:t>Forum</a:t>
            </a:r>
          </a:p>
        </p:txBody>
      </p:sp>
      <p:sp>
        <p:nvSpPr>
          <p:cNvPr id="98311" name="Rectangle 7"/>
          <p:cNvSpPr>
            <a:spLocks noChangeArrowheads="1"/>
          </p:cNvSpPr>
          <p:nvPr/>
        </p:nvSpPr>
        <p:spPr bwMode="gray">
          <a:xfrm>
            <a:off x="6097588" y="1916113"/>
            <a:ext cx="2738437" cy="4254440"/>
          </a:xfrm>
          <a:prstGeom prst="rect">
            <a:avLst/>
          </a:prstGeom>
          <a:gradFill rotWithShape="1">
            <a:gsLst>
              <a:gs pos="0">
                <a:schemeClr val="bg1"/>
              </a:gs>
              <a:gs pos="100000">
                <a:schemeClr val="bg1">
                  <a:gamma/>
                  <a:shade val="92941"/>
                  <a:invGamma/>
                </a:schemeClr>
              </a:gs>
            </a:gsLst>
            <a:lin ang="5400000" scaled="1"/>
          </a:gradFill>
          <a:ln w="12700">
            <a:solidFill>
              <a:srgbClr val="C0C0C0"/>
            </a:solidFill>
            <a:miter lim="800000"/>
            <a:headEnd/>
            <a:tailEnd/>
          </a:ln>
          <a:effectLst/>
        </p:spPr>
        <p:txBody>
          <a:bodyPr lIns="108000" tIns="108000" rIns="72000" bIns="72000"/>
          <a:lstStyle/>
          <a:p>
            <a:pPr marL="190500" indent="-190500">
              <a:spcBef>
                <a:spcPct val="40000"/>
              </a:spcBef>
              <a:buClr>
                <a:schemeClr val="accent2"/>
              </a:buClr>
              <a:buFont typeface="Wingdings" pitchFamily="2" charset="2"/>
              <a:buChar char="§"/>
            </a:pPr>
            <a:r>
              <a:rPr lang="en-US" sz="1600" noProof="1"/>
              <a:t>Keynote speaking engagements</a:t>
            </a:r>
          </a:p>
          <a:p>
            <a:pPr marL="190500" indent="-190500">
              <a:spcBef>
                <a:spcPct val="40000"/>
              </a:spcBef>
              <a:buClr>
                <a:schemeClr val="accent2"/>
              </a:buClr>
              <a:buFont typeface="Wingdings" pitchFamily="2" charset="2"/>
              <a:buChar char="§"/>
            </a:pPr>
            <a:r>
              <a:rPr lang="en-US" sz="1600" noProof="1"/>
              <a:t>Partner Advisory Councils (PACs)</a:t>
            </a:r>
          </a:p>
          <a:p>
            <a:pPr marL="190500" indent="-190500">
              <a:spcBef>
                <a:spcPct val="40000"/>
              </a:spcBef>
              <a:buClr>
                <a:schemeClr val="accent2"/>
              </a:buClr>
              <a:buFont typeface="Wingdings" pitchFamily="2" charset="2"/>
              <a:buChar char="§"/>
            </a:pPr>
            <a:r>
              <a:rPr lang="en-US" sz="1600" noProof="1"/>
              <a:t>Online and face to face coaching (one to one or groups)</a:t>
            </a:r>
          </a:p>
          <a:p>
            <a:pPr marL="190500" indent="-190500">
              <a:spcBef>
                <a:spcPct val="40000"/>
              </a:spcBef>
              <a:buClr>
                <a:schemeClr val="accent2"/>
              </a:buClr>
              <a:buFont typeface="Wingdings" pitchFamily="2" charset="2"/>
              <a:buChar char="§"/>
            </a:pPr>
            <a:r>
              <a:rPr lang="en-GB" sz="1600" noProof="1"/>
              <a:t>Alliance best practice workshops</a:t>
            </a:r>
          </a:p>
          <a:p>
            <a:pPr marL="190500" indent="-190500">
              <a:spcBef>
                <a:spcPct val="40000"/>
              </a:spcBef>
              <a:buClr>
                <a:schemeClr val="accent2"/>
              </a:buClr>
              <a:buFont typeface="Wingdings" pitchFamily="2" charset="2"/>
              <a:buChar char="§"/>
            </a:pPr>
            <a:r>
              <a:rPr lang="en-GB" sz="1600" noProof="1"/>
              <a:t>Facilitation of Partner meetings</a:t>
            </a:r>
            <a:endParaRPr lang="en-US" sz="1600" noProof="1"/>
          </a:p>
          <a:p>
            <a:pPr marL="190500" indent="-190500">
              <a:spcBef>
                <a:spcPct val="40000"/>
              </a:spcBef>
              <a:buClr>
                <a:schemeClr val="accent2"/>
              </a:buClr>
              <a:buFont typeface="Wingdings" pitchFamily="2" charset="2"/>
              <a:buChar char="§"/>
            </a:pPr>
            <a:r>
              <a:rPr lang="en-US" sz="1600" noProof="1"/>
              <a:t>Benchmarking</a:t>
            </a:r>
          </a:p>
          <a:p>
            <a:pPr marL="190500" indent="-190500">
              <a:spcBef>
                <a:spcPct val="40000"/>
              </a:spcBef>
              <a:buClr>
                <a:schemeClr val="accent2"/>
              </a:buClr>
              <a:buFont typeface="Wingdings" pitchFamily="2" charset="2"/>
              <a:buChar char="§"/>
            </a:pPr>
            <a:r>
              <a:rPr lang="en-US" sz="1600" noProof="1"/>
              <a:t>Consultancy</a:t>
            </a:r>
          </a:p>
        </p:txBody>
      </p:sp>
      <p:sp>
        <p:nvSpPr>
          <p:cNvPr id="98312" name="Rectangle 8"/>
          <p:cNvSpPr>
            <a:spLocks noChangeArrowheads="1"/>
          </p:cNvSpPr>
          <p:nvPr/>
        </p:nvSpPr>
        <p:spPr bwMode="gray">
          <a:xfrm>
            <a:off x="6097588" y="1555750"/>
            <a:ext cx="2738437" cy="360363"/>
          </a:xfrm>
          <a:prstGeom prst="rect">
            <a:avLst/>
          </a:prstGeom>
          <a:solidFill>
            <a:srgbClr val="FEA501"/>
          </a:solidFill>
          <a:ln w="12700">
            <a:solidFill>
              <a:srgbClr val="C0C0C0"/>
            </a:solidFill>
            <a:miter lim="800000"/>
            <a:headEnd/>
            <a:tailEnd/>
          </a:ln>
          <a:effectLst/>
        </p:spPr>
        <p:txBody>
          <a:bodyPr lIns="0" tIns="0" rIns="0" bIns="0" anchor="ctr"/>
          <a:lstStyle/>
          <a:p>
            <a:pPr algn="ctr" defTabSz="801688" eaLnBrk="0" hangingPunct="0"/>
            <a:r>
              <a:rPr lang="en-US" sz="1600" b="1" noProof="1">
                <a:solidFill>
                  <a:srgbClr val="FFFFFF"/>
                </a:solidFill>
              </a:rPr>
              <a:t>Facilitation</a:t>
            </a:r>
          </a:p>
        </p:txBody>
      </p:sp>
      <p:sp>
        <p:nvSpPr>
          <p:cNvPr id="98313" name="AutoShape 9"/>
          <p:cNvSpPr>
            <a:spLocks noChangeArrowheads="1"/>
          </p:cNvSpPr>
          <p:nvPr/>
        </p:nvSpPr>
        <p:spPr bwMode="gray">
          <a:xfrm flipV="1">
            <a:off x="2903538" y="2668588"/>
            <a:ext cx="544512" cy="698500"/>
          </a:xfrm>
          <a:prstGeom prst="rightArrow">
            <a:avLst>
              <a:gd name="adj1" fmla="val 55000"/>
              <a:gd name="adj2" fmla="val 63606"/>
            </a:avLst>
          </a:prstGeom>
          <a:gradFill rotWithShape="1">
            <a:gsLst>
              <a:gs pos="0">
                <a:srgbClr val="EAEAEA"/>
              </a:gs>
              <a:gs pos="100000">
                <a:srgbClr val="969696"/>
              </a:gs>
            </a:gsLst>
            <a:lin ang="0" scaled="1"/>
          </a:gradFill>
          <a:ln w="28575">
            <a:solidFill>
              <a:srgbClr val="FFFFFF"/>
            </a:solidFill>
            <a:miter lim="800000"/>
            <a:headEnd/>
            <a:tailEnd/>
          </a:ln>
          <a:effectLst>
            <a:outerShdw dist="53882" dir="2700000" algn="ctr" rotWithShape="0">
              <a:srgbClr val="000000">
                <a:alpha val="50000"/>
              </a:srgbClr>
            </a:outerShdw>
          </a:effectLst>
        </p:spPr>
        <p:txBody>
          <a:bodyPr rot="10800000" lIns="324000" tIns="0" rIns="0" bIns="0" anchor="ctr"/>
          <a:lstStyle/>
          <a:p>
            <a:pPr algn="ctr" eaLnBrk="0" hangingPunct="0"/>
            <a:endParaRPr lang="en-US" sz="1800" noProof="1">
              <a:solidFill>
                <a:srgbClr val="000000"/>
              </a:solidFill>
            </a:endParaRPr>
          </a:p>
        </p:txBody>
      </p:sp>
      <p:sp>
        <p:nvSpPr>
          <p:cNvPr id="98314" name="AutoShape 10"/>
          <p:cNvSpPr>
            <a:spLocks noChangeArrowheads="1"/>
          </p:cNvSpPr>
          <p:nvPr/>
        </p:nvSpPr>
        <p:spPr bwMode="gray">
          <a:xfrm flipV="1">
            <a:off x="5786438" y="2668588"/>
            <a:ext cx="544512" cy="698500"/>
          </a:xfrm>
          <a:prstGeom prst="rightArrow">
            <a:avLst>
              <a:gd name="adj1" fmla="val 55000"/>
              <a:gd name="adj2" fmla="val 63606"/>
            </a:avLst>
          </a:prstGeom>
          <a:gradFill rotWithShape="1">
            <a:gsLst>
              <a:gs pos="0">
                <a:srgbClr val="EAEAEA"/>
              </a:gs>
              <a:gs pos="100000">
                <a:srgbClr val="969696"/>
              </a:gs>
            </a:gsLst>
            <a:lin ang="0" scaled="1"/>
          </a:gradFill>
          <a:ln w="28575">
            <a:solidFill>
              <a:srgbClr val="FFFFFF"/>
            </a:solidFill>
            <a:miter lim="800000"/>
            <a:headEnd/>
            <a:tailEnd/>
          </a:ln>
          <a:effectLst>
            <a:outerShdw dist="53882" dir="2700000" algn="ctr" rotWithShape="0">
              <a:srgbClr val="000000">
                <a:alpha val="50000"/>
              </a:srgbClr>
            </a:outerShdw>
          </a:effectLst>
        </p:spPr>
        <p:txBody>
          <a:bodyPr rot="10800000" lIns="324000" tIns="0" rIns="0" bIns="0" anchor="ctr"/>
          <a:lstStyle/>
          <a:p>
            <a:pPr algn="ctr" eaLnBrk="0" hangingPunct="0"/>
            <a:endParaRPr lang="en-US" sz="1800" noProof="1">
              <a:solidFill>
                <a:srgbClr val="000000"/>
              </a:solidFill>
            </a:endParaRPr>
          </a:p>
        </p:txBody>
      </p:sp>
      <p:sp>
        <p:nvSpPr>
          <p:cNvPr id="98315" name="Rectangle 7"/>
          <p:cNvSpPr>
            <a:spLocks noChangeArrowheads="1"/>
          </p:cNvSpPr>
          <p:nvPr/>
        </p:nvSpPr>
        <p:spPr bwMode="gray">
          <a:xfrm>
            <a:off x="314324" y="1038225"/>
            <a:ext cx="8502297" cy="358775"/>
          </a:xfrm>
          <a:prstGeom prst="rect">
            <a:avLst/>
          </a:prstGeom>
          <a:noFill/>
          <a:ln w="9525">
            <a:noFill/>
            <a:miter lim="800000"/>
            <a:headEnd/>
            <a:tailEnd/>
          </a:ln>
        </p:spPr>
        <p:txBody>
          <a:bodyPr lIns="0" tIns="0" rIns="0" bIns="0" anchor="ctr"/>
          <a:lstStyle/>
          <a:p>
            <a:pPr defTabSz="801688" eaLnBrk="0" hangingPunct="0"/>
            <a:r>
              <a:rPr lang="en-US" noProof="1"/>
              <a:t>ABP helps clients implement their own alliance best practice programmes</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p:txBody>
          <a:bodyPr/>
          <a:lstStyle/>
          <a:p>
            <a:r>
              <a:rPr lang="de-DE"/>
              <a:t>Page </a:t>
            </a:r>
            <a:r>
              <a:rPr lang="de-DE">
                <a:sym typeface="Wingdings" pitchFamily="2" charset="2"/>
              </a:rPr>
              <a:t></a:t>
            </a:r>
            <a:r>
              <a:rPr lang="de-DE"/>
              <a:t> </a:t>
            </a:r>
            <a:fld id="{441B7602-7234-44DA-871D-E270D968BC70}" type="slidenum">
              <a:rPr lang="de-DE"/>
              <a:pPr/>
              <a:t>8</a:t>
            </a:fld>
            <a:endParaRPr lang="de-DE"/>
          </a:p>
        </p:txBody>
      </p:sp>
      <p:sp>
        <p:nvSpPr>
          <p:cNvPr id="98306" name="Rectangle 2"/>
          <p:cNvSpPr>
            <a:spLocks noGrp="1" noChangeArrowheads="1"/>
          </p:cNvSpPr>
          <p:nvPr>
            <p:ph type="title"/>
          </p:nvPr>
        </p:nvSpPr>
        <p:spPr/>
        <p:txBody>
          <a:bodyPr/>
          <a:lstStyle/>
          <a:p>
            <a:r>
              <a:rPr lang="en-GB" noProof="1"/>
              <a:t>Full List of Services</a:t>
            </a:r>
            <a:endParaRPr lang="de-DE" noProof="1"/>
          </a:p>
        </p:txBody>
      </p:sp>
      <p:sp>
        <p:nvSpPr>
          <p:cNvPr id="98307" name="Rectangle 3"/>
          <p:cNvSpPr>
            <a:spLocks noChangeArrowheads="1"/>
          </p:cNvSpPr>
          <p:nvPr/>
        </p:nvSpPr>
        <p:spPr bwMode="gray">
          <a:xfrm>
            <a:off x="328613" y="1916113"/>
            <a:ext cx="2738437" cy="3879850"/>
          </a:xfrm>
          <a:prstGeom prst="rect">
            <a:avLst/>
          </a:prstGeom>
          <a:gradFill rotWithShape="1">
            <a:gsLst>
              <a:gs pos="0">
                <a:schemeClr val="bg1"/>
              </a:gs>
              <a:gs pos="100000">
                <a:schemeClr val="bg1">
                  <a:gamma/>
                  <a:shade val="92941"/>
                  <a:invGamma/>
                </a:schemeClr>
              </a:gs>
            </a:gsLst>
            <a:lin ang="5400000" scaled="1"/>
          </a:gradFill>
          <a:ln w="12700">
            <a:solidFill>
              <a:srgbClr val="C0C0C0"/>
            </a:solidFill>
            <a:miter lim="800000"/>
            <a:headEnd/>
            <a:tailEnd/>
          </a:ln>
          <a:effectLst/>
        </p:spPr>
        <p:txBody>
          <a:bodyPr lIns="108000" tIns="108000" rIns="72000" bIns="72000"/>
          <a:lstStyle/>
          <a:p>
            <a:pPr marL="190500" indent="-190500">
              <a:spcBef>
                <a:spcPct val="40000"/>
              </a:spcBef>
              <a:buClr>
                <a:schemeClr val="accent2"/>
              </a:buClr>
              <a:buFont typeface="Wingdings" pitchFamily="2" charset="2"/>
              <a:buChar char="§"/>
            </a:pPr>
            <a:r>
              <a:rPr lang="en-US" sz="1200" noProof="1"/>
              <a:t>Alliance Diagnostic</a:t>
            </a:r>
          </a:p>
          <a:p>
            <a:pPr marL="190500" indent="-190500">
              <a:spcBef>
                <a:spcPct val="40000"/>
              </a:spcBef>
              <a:buClr>
                <a:schemeClr val="accent2"/>
              </a:buClr>
              <a:buFont typeface="Wingdings" pitchFamily="2" charset="2"/>
              <a:buChar char="§"/>
            </a:pPr>
            <a:r>
              <a:rPr lang="en-US" sz="1200" noProof="1"/>
              <a:t>Capability Analysis</a:t>
            </a:r>
          </a:p>
          <a:p>
            <a:pPr marL="190500" indent="-190500">
              <a:spcBef>
                <a:spcPct val="40000"/>
              </a:spcBef>
              <a:buClr>
                <a:schemeClr val="accent2"/>
              </a:buClr>
              <a:buFont typeface="Wingdings" pitchFamily="2" charset="2"/>
              <a:buChar char="§"/>
            </a:pPr>
            <a:r>
              <a:rPr lang="en-US" sz="1200" noProof="1"/>
              <a:t>Alliance Benchmarking</a:t>
            </a:r>
          </a:p>
          <a:p>
            <a:pPr marL="190500" indent="-190500">
              <a:spcBef>
                <a:spcPct val="40000"/>
              </a:spcBef>
              <a:buClr>
                <a:schemeClr val="accent2"/>
              </a:buClr>
              <a:buFont typeface="Wingdings" pitchFamily="2" charset="2"/>
              <a:buChar char="§"/>
            </a:pPr>
            <a:r>
              <a:rPr lang="en-US" sz="1200" noProof="1"/>
              <a:t>Annual Report of Best Practices</a:t>
            </a:r>
          </a:p>
          <a:p>
            <a:pPr marL="190500" indent="-190500">
              <a:spcBef>
                <a:spcPct val="40000"/>
              </a:spcBef>
              <a:buClr>
                <a:schemeClr val="accent2"/>
              </a:buClr>
              <a:buFont typeface="Wingdings" pitchFamily="2" charset="2"/>
              <a:buChar char="§"/>
            </a:pPr>
            <a:r>
              <a:rPr lang="en-US" sz="1200" noProof="1"/>
              <a:t>Alliance Healthchecks</a:t>
            </a:r>
          </a:p>
          <a:p>
            <a:pPr marL="190500" indent="-190500">
              <a:spcBef>
                <a:spcPct val="40000"/>
              </a:spcBef>
              <a:buClr>
                <a:schemeClr val="accent2"/>
              </a:buClr>
              <a:buFont typeface="Wingdings" pitchFamily="2" charset="2"/>
              <a:buChar char="§"/>
            </a:pPr>
            <a:r>
              <a:rPr lang="en-US" sz="1200" noProof="1"/>
              <a:t>Alliance Audits</a:t>
            </a:r>
          </a:p>
          <a:p>
            <a:pPr marL="190500" indent="-190500">
              <a:spcBef>
                <a:spcPct val="40000"/>
              </a:spcBef>
              <a:buClr>
                <a:schemeClr val="accent2"/>
              </a:buClr>
              <a:buFont typeface="Wingdings" pitchFamily="2" charset="2"/>
              <a:buChar char="§"/>
            </a:pPr>
            <a:r>
              <a:rPr lang="en-US" sz="1200" noProof="1"/>
              <a:t>Alliance Executive Forum</a:t>
            </a:r>
          </a:p>
          <a:p>
            <a:pPr marL="190500" indent="-190500">
              <a:spcBef>
                <a:spcPct val="40000"/>
              </a:spcBef>
              <a:buClr>
                <a:schemeClr val="accent2"/>
              </a:buClr>
              <a:buFont typeface="Wingdings" pitchFamily="2" charset="2"/>
              <a:buChar char="§"/>
            </a:pPr>
            <a:r>
              <a:rPr lang="en-US" sz="1200" noProof="1"/>
              <a:t>Online Diagnostic</a:t>
            </a:r>
          </a:p>
          <a:p>
            <a:pPr marL="190500" indent="-190500">
              <a:spcBef>
                <a:spcPct val="40000"/>
              </a:spcBef>
              <a:buClr>
                <a:schemeClr val="accent2"/>
              </a:buClr>
              <a:buFont typeface="Wingdings" pitchFamily="2" charset="2"/>
              <a:buChar char="§"/>
            </a:pPr>
            <a:r>
              <a:rPr lang="en-US" sz="1200" noProof="1"/>
              <a:t>ABP Premium Membership</a:t>
            </a:r>
          </a:p>
          <a:p>
            <a:pPr marL="190500" indent="-190500">
              <a:spcBef>
                <a:spcPct val="40000"/>
              </a:spcBef>
              <a:buClr>
                <a:schemeClr val="accent2"/>
              </a:buClr>
              <a:buFont typeface="Wingdings" pitchFamily="2" charset="2"/>
              <a:buChar char="§"/>
            </a:pPr>
            <a:r>
              <a:rPr lang="en-US" sz="1200" noProof="1"/>
              <a:t>ABP Sponsorship</a:t>
            </a:r>
          </a:p>
          <a:p>
            <a:pPr marL="190500" indent="-190500">
              <a:spcBef>
                <a:spcPct val="40000"/>
              </a:spcBef>
              <a:buClr>
                <a:schemeClr val="accent2"/>
              </a:buClr>
              <a:buFont typeface="Wingdings" pitchFamily="2" charset="2"/>
              <a:buChar char="§"/>
            </a:pPr>
            <a:r>
              <a:rPr lang="en-US" sz="1200" noProof="1"/>
              <a:t>Partner Assessment Surveys</a:t>
            </a:r>
          </a:p>
          <a:p>
            <a:pPr marL="190500" indent="-190500">
              <a:spcBef>
                <a:spcPct val="40000"/>
              </a:spcBef>
              <a:buClr>
                <a:schemeClr val="accent2"/>
              </a:buClr>
              <a:buFont typeface="Wingdings" pitchFamily="2" charset="2"/>
              <a:buChar char="§"/>
            </a:pPr>
            <a:r>
              <a:rPr lang="en-US" sz="1200" noProof="1"/>
              <a:t>Partner Due Diligence Surveys</a:t>
            </a:r>
          </a:p>
          <a:p>
            <a:pPr marL="190500" indent="-190500">
              <a:spcBef>
                <a:spcPct val="40000"/>
              </a:spcBef>
              <a:buClr>
                <a:schemeClr val="accent2"/>
              </a:buClr>
              <a:buFont typeface="Wingdings" pitchFamily="2" charset="2"/>
              <a:buChar char="§"/>
            </a:pPr>
            <a:r>
              <a:rPr lang="en-US" sz="1200" noProof="1"/>
              <a:t>Partnership Broking</a:t>
            </a:r>
          </a:p>
          <a:p>
            <a:pPr marL="190500" indent="-190500">
              <a:spcBef>
                <a:spcPct val="40000"/>
              </a:spcBef>
              <a:buClr>
                <a:schemeClr val="accent2"/>
              </a:buClr>
              <a:buFont typeface="Wingdings" pitchFamily="2" charset="2"/>
              <a:buChar char="§"/>
            </a:pPr>
            <a:endParaRPr lang="en-US" sz="1200" noProof="1"/>
          </a:p>
        </p:txBody>
      </p:sp>
      <p:sp>
        <p:nvSpPr>
          <p:cNvPr id="98308" name="Rectangle 4"/>
          <p:cNvSpPr>
            <a:spLocks noChangeArrowheads="1"/>
          </p:cNvSpPr>
          <p:nvPr/>
        </p:nvSpPr>
        <p:spPr bwMode="gray">
          <a:xfrm>
            <a:off x="328613" y="1555750"/>
            <a:ext cx="2738437" cy="360363"/>
          </a:xfrm>
          <a:prstGeom prst="rect">
            <a:avLst/>
          </a:prstGeom>
          <a:solidFill>
            <a:schemeClr val="accent1"/>
          </a:solidFill>
          <a:ln w="12700">
            <a:solidFill>
              <a:srgbClr val="C0C0C0"/>
            </a:solidFill>
            <a:miter lim="800000"/>
            <a:headEnd/>
            <a:tailEnd/>
          </a:ln>
          <a:effectLst/>
        </p:spPr>
        <p:txBody>
          <a:bodyPr lIns="0" tIns="0" rIns="0" bIns="0" anchor="ctr"/>
          <a:lstStyle/>
          <a:p>
            <a:pPr algn="ctr" defTabSz="801688" eaLnBrk="0" hangingPunct="0"/>
            <a:r>
              <a:rPr lang="en-US" sz="1600" b="1" noProof="1">
                <a:solidFill>
                  <a:srgbClr val="FFFFFF"/>
                </a:solidFill>
              </a:rPr>
              <a:t>Research</a:t>
            </a:r>
          </a:p>
        </p:txBody>
      </p:sp>
      <p:sp>
        <p:nvSpPr>
          <p:cNvPr id="98309" name="Rectangle 5"/>
          <p:cNvSpPr>
            <a:spLocks noChangeArrowheads="1"/>
          </p:cNvSpPr>
          <p:nvPr/>
        </p:nvSpPr>
        <p:spPr bwMode="gray">
          <a:xfrm>
            <a:off x="3205163" y="1916113"/>
            <a:ext cx="2738437" cy="3879850"/>
          </a:xfrm>
          <a:prstGeom prst="rect">
            <a:avLst/>
          </a:prstGeom>
          <a:gradFill rotWithShape="1">
            <a:gsLst>
              <a:gs pos="0">
                <a:schemeClr val="bg1"/>
              </a:gs>
              <a:gs pos="100000">
                <a:schemeClr val="bg1">
                  <a:gamma/>
                  <a:shade val="92941"/>
                  <a:invGamma/>
                </a:schemeClr>
              </a:gs>
            </a:gsLst>
            <a:lin ang="5400000" scaled="1"/>
          </a:gradFill>
          <a:ln w="12700">
            <a:solidFill>
              <a:srgbClr val="C0C0C0"/>
            </a:solidFill>
            <a:miter lim="800000"/>
            <a:headEnd/>
            <a:tailEnd/>
          </a:ln>
          <a:effectLst/>
        </p:spPr>
        <p:txBody>
          <a:bodyPr lIns="108000" tIns="108000" rIns="72000" bIns="72000"/>
          <a:lstStyle/>
          <a:p>
            <a:pPr marL="190500" indent="-190500">
              <a:spcBef>
                <a:spcPct val="40000"/>
              </a:spcBef>
              <a:buClr>
                <a:schemeClr val="accent2"/>
              </a:buClr>
              <a:buFont typeface="Wingdings" pitchFamily="2" charset="2"/>
              <a:buChar char="§"/>
            </a:pPr>
            <a:r>
              <a:rPr lang="en-US" sz="1200" noProof="1"/>
              <a:t>Alliance Department Business Case Production</a:t>
            </a:r>
          </a:p>
          <a:p>
            <a:pPr marL="190500" indent="-190500">
              <a:spcBef>
                <a:spcPct val="40000"/>
              </a:spcBef>
              <a:buClr>
                <a:schemeClr val="accent2"/>
              </a:buClr>
              <a:buFont typeface="Wingdings" pitchFamily="2" charset="2"/>
              <a:buChar char="§"/>
            </a:pPr>
            <a:r>
              <a:rPr lang="en-US" sz="1200" noProof="1"/>
              <a:t>Capability Building</a:t>
            </a:r>
          </a:p>
          <a:p>
            <a:pPr marL="190500" indent="-190500">
              <a:spcBef>
                <a:spcPct val="40000"/>
              </a:spcBef>
              <a:buClr>
                <a:schemeClr val="accent2"/>
              </a:buClr>
              <a:buFont typeface="Wingdings" pitchFamily="2" charset="2"/>
              <a:buChar char="§"/>
            </a:pPr>
            <a:r>
              <a:rPr lang="en-US" sz="1200" noProof="1"/>
              <a:t>Relationship Launch</a:t>
            </a:r>
          </a:p>
          <a:p>
            <a:pPr marL="190500" indent="-190500">
              <a:spcBef>
                <a:spcPct val="40000"/>
              </a:spcBef>
              <a:buClr>
                <a:schemeClr val="accent2"/>
              </a:buClr>
              <a:buFont typeface="Wingdings" pitchFamily="2" charset="2"/>
              <a:buChar char="§"/>
            </a:pPr>
            <a:r>
              <a:rPr lang="en-US" sz="1200" noProof="1"/>
              <a:t>Ecosystem Optimisation</a:t>
            </a:r>
          </a:p>
          <a:p>
            <a:pPr marL="190500" indent="-190500">
              <a:spcBef>
                <a:spcPct val="40000"/>
              </a:spcBef>
              <a:buClr>
                <a:schemeClr val="accent2"/>
              </a:buClr>
              <a:buFont typeface="Wingdings" pitchFamily="2" charset="2"/>
              <a:buChar char="§"/>
            </a:pPr>
            <a:r>
              <a:rPr lang="en-US" sz="1200" noProof="1"/>
              <a:t>Alliance Mediation</a:t>
            </a:r>
          </a:p>
          <a:p>
            <a:pPr marL="190500" indent="-190500">
              <a:spcBef>
                <a:spcPct val="40000"/>
              </a:spcBef>
              <a:buClr>
                <a:schemeClr val="accent2"/>
              </a:buClr>
              <a:buFont typeface="Wingdings" pitchFamily="2" charset="2"/>
              <a:buChar char="§"/>
            </a:pPr>
            <a:r>
              <a:rPr lang="en-US" sz="1200" noProof="1"/>
              <a:t>Relationship Facilitation</a:t>
            </a:r>
          </a:p>
          <a:p>
            <a:pPr marL="190500" indent="-190500">
              <a:spcBef>
                <a:spcPct val="40000"/>
              </a:spcBef>
              <a:buClr>
                <a:schemeClr val="accent2"/>
              </a:buClr>
              <a:buFont typeface="Wingdings" pitchFamily="2" charset="2"/>
              <a:buChar char="§"/>
            </a:pPr>
            <a:r>
              <a:rPr lang="en-US" sz="1200" noProof="1"/>
              <a:t>Relationship Optimisation</a:t>
            </a:r>
          </a:p>
          <a:p>
            <a:pPr marL="190500" indent="-190500">
              <a:spcBef>
                <a:spcPct val="40000"/>
              </a:spcBef>
              <a:buClr>
                <a:schemeClr val="accent2"/>
              </a:buClr>
              <a:buFont typeface="Wingdings" pitchFamily="2" charset="2"/>
              <a:buChar char="§"/>
            </a:pPr>
            <a:r>
              <a:rPr lang="en-US" sz="1200" noProof="1"/>
              <a:t>Alliance Department Design and Implementation</a:t>
            </a:r>
          </a:p>
          <a:p>
            <a:pPr marL="190500" indent="-190500">
              <a:spcBef>
                <a:spcPct val="40000"/>
              </a:spcBef>
              <a:buClr>
                <a:schemeClr val="accent2"/>
              </a:buClr>
              <a:buFont typeface="Wingdings" pitchFamily="2" charset="2"/>
              <a:buChar char="§"/>
            </a:pPr>
            <a:r>
              <a:rPr lang="en-US" sz="1200" noProof="1"/>
              <a:t>ABP Shared Services Programme</a:t>
            </a:r>
          </a:p>
          <a:p>
            <a:pPr marL="190500" indent="-190500">
              <a:spcBef>
                <a:spcPct val="40000"/>
              </a:spcBef>
              <a:buClr>
                <a:schemeClr val="accent2"/>
              </a:buClr>
              <a:buFont typeface="Wingdings" pitchFamily="2" charset="2"/>
              <a:buChar char="§"/>
            </a:pPr>
            <a:r>
              <a:rPr lang="en-US" sz="1200" noProof="1"/>
              <a:t>Relationship Launch</a:t>
            </a:r>
          </a:p>
          <a:p>
            <a:pPr marL="190500" indent="-190500">
              <a:spcBef>
                <a:spcPct val="40000"/>
              </a:spcBef>
              <a:buClr>
                <a:schemeClr val="accent2"/>
              </a:buClr>
              <a:buFont typeface="Wingdings" pitchFamily="2" charset="2"/>
              <a:buChar char="§"/>
            </a:pPr>
            <a:r>
              <a:rPr lang="en-US" sz="1200" noProof="1"/>
              <a:t>Value Chain Optimisation</a:t>
            </a:r>
          </a:p>
          <a:p>
            <a:pPr marL="190500" indent="-190500">
              <a:spcBef>
                <a:spcPct val="40000"/>
              </a:spcBef>
              <a:buClr>
                <a:schemeClr val="accent2"/>
              </a:buClr>
              <a:buFont typeface="Wingdings" pitchFamily="2" charset="2"/>
              <a:buChar char="§"/>
            </a:pPr>
            <a:r>
              <a:rPr lang="en-US" sz="1200" noProof="1"/>
              <a:t>Relationship Relaunch</a:t>
            </a:r>
          </a:p>
          <a:p>
            <a:pPr marL="190500" indent="-190500">
              <a:spcBef>
                <a:spcPct val="40000"/>
              </a:spcBef>
              <a:buClr>
                <a:schemeClr val="accent2"/>
              </a:buClr>
              <a:buFont typeface="Wingdings" pitchFamily="2" charset="2"/>
              <a:buChar char="§"/>
            </a:pPr>
            <a:endParaRPr lang="en-US" sz="1200" noProof="1"/>
          </a:p>
        </p:txBody>
      </p:sp>
      <p:sp>
        <p:nvSpPr>
          <p:cNvPr id="98310" name="Rectangle 6"/>
          <p:cNvSpPr>
            <a:spLocks noChangeArrowheads="1"/>
          </p:cNvSpPr>
          <p:nvPr/>
        </p:nvSpPr>
        <p:spPr bwMode="gray">
          <a:xfrm>
            <a:off x="3205163" y="1555750"/>
            <a:ext cx="2738437" cy="360363"/>
          </a:xfrm>
          <a:prstGeom prst="rect">
            <a:avLst/>
          </a:prstGeom>
          <a:solidFill>
            <a:schemeClr val="accent2"/>
          </a:solidFill>
          <a:ln w="12700">
            <a:solidFill>
              <a:srgbClr val="C0C0C0"/>
            </a:solidFill>
            <a:miter lim="800000"/>
            <a:headEnd/>
            <a:tailEnd/>
          </a:ln>
          <a:effectLst/>
        </p:spPr>
        <p:txBody>
          <a:bodyPr lIns="0" tIns="0" rIns="0" bIns="0" anchor="ctr"/>
          <a:lstStyle/>
          <a:p>
            <a:pPr algn="ctr" defTabSz="801688" eaLnBrk="0" hangingPunct="0"/>
            <a:r>
              <a:rPr lang="en-US" sz="1600" b="1" noProof="1">
                <a:solidFill>
                  <a:srgbClr val="FFFFFF"/>
                </a:solidFill>
              </a:rPr>
              <a:t>Consultancy</a:t>
            </a:r>
          </a:p>
        </p:txBody>
      </p:sp>
      <p:sp>
        <p:nvSpPr>
          <p:cNvPr id="98311" name="Rectangle 7"/>
          <p:cNvSpPr>
            <a:spLocks noChangeArrowheads="1"/>
          </p:cNvSpPr>
          <p:nvPr/>
        </p:nvSpPr>
        <p:spPr bwMode="gray">
          <a:xfrm>
            <a:off x="6097588" y="1916113"/>
            <a:ext cx="2738437" cy="3879850"/>
          </a:xfrm>
          <a:prstGeom prst="rect">
            <a:avLst/>
          </a:prstGeom>
          <a:gradFill rotWithShape="1">
            <a:gsLst>
              <a:gs pos="0">
                <a:schemeClr val="bg1"/>
              </a:gs>
              <a:gs pos="100000">
                <a:schemeClr val="bg1">
                  <a:gamma/>
                  <a:shade val="92941"/>
                  <a:invGamma/>
                </a:schemeClr>
              </a:gs>
            </a:gsLst>
            <a:lin ang="5400000" scaled="1"/>
          </a:gradFill>
          <a:ln w="12700">
            <a:solidFill>
              <a:srgbClr val="C0C0C0"/>
            </a:solidFill>
            <a:miter lim="800000"/>
            <a:headEnd/>
            <a:tailEnd/>
          </a:ln>
          <a:effectLst/>
        </p:spPr>
        <p:txBody>
          <a:bodyPr lIns="108000" tIns="108000" rIns="72000" bIns="72000"/>
          <a:lstStyle/>
          <a:p>
            <a:pPr marL="190500" indent="-190500">
              <a:spcBef>
                <a:spcPct val="40000"/>
              </a:spcBef>
              <a:buClr>
                <a:schemeClr val="accent2"/>
              </a:buClr>
              <a:buFont typeface="Wingdings" pitchFamily="2" charset="2"/>
              <a:buChar char="§"/>
            </a:pPr>
            <a:r>
              <a:rPr lang="en-US" sz="1200" noProof="1"/>
              <a:t>Alliance Manager Training</a:t>
            </a:r>
          </a:p>
          <a:p>
            <a:pPr marL="190500" indent="-190500">
              <a:spcBef>
                <a:spcPct val="40000"/>
              </a:spcBef>
              <a:buClr>
                <a:schemeClr val="accent2"/>
              </a:buClr>
              <a:buFont typeface="Wingdings" pitchFamily="2" charset="2"/>
              <a:buChar char="§"/>
            </a:pPr>
            <a:r>
              <a:rPr lang="en-US" sz="1200" noProof="1"/>
              <a:t>Senior Alliance Executive Coaching</a:t>
            </a:r>
          </a:p>
          <a:p>
            <a:pPr marL="190500" indent="-190500">
              <a:spcBef>
                <a:spcPct val="40000"/>
              </a:spcBef>
              <a:buClr>
                <a:schemeClr val="accent2"/>
              </a:buClr>
              <a:buFont typeface="Wingdings" pitchFamily="2" charset="2"/>
              <a:buChar char="§"/>
            </a:pPr>
            <a:r>
              <a:rPr lang="en-US" sz="1200" noProof="1"/>
              <a:t>Non Alliance Orientation</a:t>
            </a:r>
          </a:p>
          <a:p>
            <a:pPr marL="190500" indent="-190500">
              <a:spcBef>
                <a:spcPct val="40000"/>
              </a:spcBef>
              <a:buClr>
                <a:schemeClr val="accent2"/>
              </a:buClr>
              <a:buFont typeface="Wingdings" pitchFamily="2" charset="2"/>
              <a:buChar char="§"/>
            </a:pPr>
            <a:r>
              <a:rPr lang="en-US" sz="1200" noProof="1"/>
              <a:t>Keynote Presentations</a:t>
            </a:r>
          </a:p>
          <a:p>
            <a:pPr marL="190500" indent="-190500">
              <a:spcBef>
                <a:spcPct val="40000"/>
              </a:spcBef>
              <a:buClr>
                <a:schemeClr val="accent2"/>
              </a:buClr>
              <a:buFont typeface="Wingdings" pitchFamily="2" charset="2"/>
              <a:buChar char="§"/>
            </a:pPr>
            <a:r>
              <a:rPr lang="en-US" sz="1200" noProof="1"/>
              <a:t>CAAM Qualification Training</a:t>
            </a:r>
          </a:p>
          <a:p>
            <a:pPr marL="190500" indent="-190500">
              <a:spcBef>
                <a:spcPct val="40000"/>
              </a:spcBef>
              <a:buClr>
                <a:schemeClr val="accent2"/>
              </a:buClr>
              <a:buFont typeface="Wingdings" pitchFamily="2" charset="2"/>
              <a:buChar char="§"/>
            </a:pPr>
            <a:r>
              <a:rPr lang="en-GB" sz="1200" noProof="1"/>
              <a:t>CSAP Qualification Training</a:t>
            </a:r>
          </a:p>
          <a:p>
            <a:pPr marL="190500" indent="-190500">
              <a:spcBef>
                <a:spcPct val="40000"/>
              </a:spcBef>
              <a:buClr>
                <a:schemeClr val="accent2"/>
              </a:buClr>
              <a:buFont typeface="Wingdings" pitchFamily="2" charset="2"/>
              <a:buChar char="§"/>
            </a:pPr>
            <a:r>
              <a:rPr lang="en-GB" sz="1200" noProof="1"/>
              <a:t>Supplier Management Training</a:t>
            </a:r>
            <a:endParaRPr lang="en-US" sz="1200" noProof="1"/>
          </a:p>
          <a:p>
            <a:pPr marL="190500" indent="-190500">
              <a:spcBef>
                <a:spcPct val="40000"/>
              </a:spcBef>
              <a:buClr>
                <a:schemeClr val="accent2"/>
              </a:buClr>
              <a:buFont typeface="Wingdings" pitchFamily="2" charset="2"/>
              <a:buChar char="§"/>
            </a:pPr>
            <a:r>
              <a:rPr lang="en-US" sz="1200" noProof="1"/>
              <a:t>Alliance Manager Assessments</a:t>
            </a:r>
          </a:p>
          <a:p>
            <a:pPr marL="190500" indent="-190500">
              <a:spcBef>
                <a:spcPct val="40000"/>
              </a:spcBef>
              <a:buClr>
                <a:schemeClr val="accent2"/>
              </a:buClr>
              <a:buFont typeface="Wingdings" pitchFamily="2" charset="2"/>
              <a:buChar char="§"/>
            </a:pPr>
            <a:r>
              <a:rPr lang="en-US" sz="1200" noProof="1"/>
              <a:t>Personal Coaching </a:t>
            </a:r>
          </a:p>
          <a:p>
            <a:pPr marL="190500" indent="-190500">
              <a:spcBef>
                <a:spcPct val="40000"/>
              </a:spcBef>
              <a:buClr>
                <a:schemeClr val="accent2"/>
              </a:buClr>
              <a:buFont typeface="Wingdings" pitchFamily="2" charset="2"/>
              <a:buChar char="§"/>
            </a:pPr>
            <a:r>
              <a:rPr lang="en-US" sz="1200" noProof="1"/>
              <a:t>ABP Best Practice Toolset Usage</a:t>
            </a:r>
          </a:p>
          <a:p>
            <a:pPr marL="190500" indent="-190500">
              <a:spcBef>
                <a:spcPct val="40000"/>
              </a:spcBef>
              <a:buClr>
                <a:schemeClr val="accent2"/>
              </a:buClr>
              <a:buFont typeface="Wingdings" pitchFamily="2" charset="2"/>
              <a:buChar char="§"/>
            </a:pPr>
            <a:r>
              <a:rPr lang="en-GB" sz="1200" noProof="1"/>
              <a:t>How to Conduct Partner healthchecks</a:t>
            </a:r>
            <a:endParaRPr lang="en-US" sz="1200" noProof="1"/>
          </a:p>
          <a:p>
            <a:pPr marL="190500" indent="-190500">
              <a:spcBef>
                <a:spcPct val="40000"/>
              </a:spcBef>
              <a:buClr>
                <a:schemeClr val="accent2"/>
              </a:buClr>
              <a:buFont typeface="Wingdings" pitchFamily="2" charset="2"/>
              <a:buChar char="§"/>
            </a:pPr>
            <a:endParaRPr lang="en-US" sz="1200" noProof="1"/>
          </a:p>
        </p:txBody>
      </p:sp>
      <p:sp>
        <p:nvSpPr>
          <p:cNvPr id="98312" name="Rectangle 8"/>
          <p:cNvSpPr>
            <a:spLocks noChangeArrowheads="1"/>
          </p:cNvSpPr>
          <p:nvPr/>
        </p:nvSpPr>
        <p:spPr bwMode="gray">
          <a:xfrm>
            <a:off x="6097588" y="1555750"/>
            <a:ext cx="2738437" cy="360363"/>
          </a:xfrm>
          <a:prstGeom prst="rect">
            <a:avLst/>
          </a:prstGeom>
          <a:solidFill>
            <a:srgbClr val="FEA501"/>
          </a:solidFill>
          <a:ln w="12700">
            <a:solidFill>
              <a:srgbClr val="C0C0C0"/>
            </a:solidFill>
            <a:miter lim="800000"/>
            <a:headEnd/>
            <a:tailEnd/>
          </a:ln>
          <a:effectLst/>
        </p:spPr>
        <p:txBody>
          <a:bodyPr lIns="0" tIns="0" rIns="0" bIns="0" anchor="ctr"/>
          <a:lstStyle/>
          <a:p>
            <a:pPr algn="ctr" defTabSz="801688" eaLnBrk="0" hangingPunct="0"/>
            <a:r>
              <a:rPr lang="en-US" sz="1600" b="1" noProof="1">
                <a:solidFill>
                  <a:srgbClr val="FFFFFF"/>
                </a:solidFill>
              </a:rPr>
              <a:t>Training</a:t>
            </a:r>
          </a:p>
        </p:txBody>
      </p:sp>
      <p:sp>
        <p:nvSpPr>
          <p:cNvPr id="98313" name="AutoShape 9"/>
          <p:cNvSpPr>
            <a:spLocks noChangeArrowheads="1"/>
          </p:cNvSpPr>
          <p:nvPr/>
        </p:nvSpPr>
        <p:spPr bwMode="gray">
          <a:xfrm flipV="1">
            <a:off x="2903538" y="2668588"/>
            <a:ext cx="544512" cy="698500"/>
          </a:xfrm>
          <a:prstGeom prst="rightArrow">
            <a:avLst>
              <a:gd name="adj1" fmla="val 55000"/>
              <a:gd name="adj2" fmla="val 63606"/>
            </a:avLst>
          </a:prstGeom>
          <a:gradFill rotWithShape="1">
            <a:gsLst>
              <a:gs pos="0">
                <a:srgbClr val="EAEAEA"/>
              </a:gs>
              <a:gs pos="100000">
                <a:srgbClr val="969696"/>
              </a:gs>
            </a:gsLst>
            <a:lin ang="0" scaled="1"/>
          </a:gradFill>
          <a:ln w="28575">
            <a:solidFill>
              <a:srgbClr val="FFFFFF"/>
            </a:solidFill>
            <a:miter lim="800000"/>
            <a:headEnd/>
            <a:tailEnd/>
          </a:ln>
          <a:effectLst>
            <a:outerShdw dist="53882" dir="2700000" algn="ctr" rotWithShape="0">
              <a:srgbClr val="000000">
                <a:alpha val="50000"/>
              </a:srgbClr>
            </a:outerShdw>
          </a:effectLst>
        </p:spPr>
        <p:txBody>
          <a:bodyPr rot="10800000" lIns="324000" tIns="0" rIns="0" bIns="0" anchor="ctr"/>
          <a:lstStyle/>
          <a:p>
            <a:pPr algn="ctr" eaLnBrk="0" hangingPunct="0"/>
            <a:endParaRPr lang="en-US" sz="1800" noProof="1">
              <a:solidFill>
                <a:srgbClr val="000000"/>
              </a:solidFill>
            </a:endParaRPr>
          </a:p>
        </p:txBody>
      </p:sp>
      <p:sp>
        <p:nvSpPr>
          <p:cNvPr id="98314" name="AutoShape 10"/>
          <p:cNvSpPr>
            <a:spLocks noChangeArrowheads="1"/>
          </p:cNvSpPr>
          <p:nvPr/>
        </p:nvSpPr>
        <p:spPr bwMode="gray">
          <a:xfrm flipV="1">
            <a:off x="5786438" y="2668588"/>
            <a:ext cx="544512" cy="698500"/>
          </a:xfrm>
          <a:prstGeom prst="rightArrow">
            <a:avLst>
              <a:gd name="adj1" fmla="val 55000"/>
              <a:gd name="adj2" fmla="val 63606"/>
            </a:avLst>
          </a:prstGeom>
          <a:gradFill rotWithShape="1">
            <a:gsLst>
              <a:gs pos="0">
                <a:srgbClr val="EAEAEA"/>
              </a:gs>
              <a:gs pos="100000">
                <a:srgbClr val="969696"/>
              </a:gs>
            </a:gsLst>
            <a:lin ang="0" scaled="1"/>
          </a:gradFill>
          <a:ln w="28575">
            <a:solidFill>
              <a:srgbClr val="FFFFFF"/>
            </a:solidFill>
            <a:miter lim="800000"/>
            <a:headEnd/>
            <a:tailEnd/>
          </a:ln>
          <a:effectLst>
            <a:outerShdw dist="53882" dir="2700000" algn="ctr" rotWithShape="0">
              <a:srgbClr val="000000">
                <a:alpha val="50000"/>
              </a:srgbClr>
            </a:outerShdw>
          </a:effectLst>
        </p:spPr>
        <p:txBody>
          <a:bodyPr rot="10800000" lIns="324000" tIns="0" rIns="0" bIns="0" anchor="ctr"/>
          <a:lstStyle/>
          <a:p>
            <a:pPr algn="ctr" eaLnBrk="0" hangingPunct="0"/>
            <a:endParaRPr lang="en-US" sz="1800" noProof="1">
              <a:solidFill>
                <a:srgbClr val="000000"/>
              </a:solidFill>
            </a:endParaRPr>
          </a:p>
        </p:txBody>
      </p:sp>
      <p:sp>
        <p:nvSpPr>
          <p:cNvPr id="98315" name="Rectangle 7"/>
          <p:cNvSpPr>
            <a:spLocks noChangeArrowheads="1"/>
          </p:cNvSpPr>
          <p:nvPr/>
        </p:nvSpPr>
        <p:spPr bwMode="gray">
          <a:xfrm>
            <a:off x="314324" y="1038225"/>
            <a:ext cx="8502297" cy="358775"/>
          </a:xfrm>
          <a:prstGeom prst="rect">
            <a:avLst/>
          </a:prstGeom>
          <a:noFill/>
          <a:ln w="9525">
            <a:noFill/>
            <a:miter lim="800000"/>
            <a:headEnd/>
            <a:tailEnd/>
          </a:ln>
        </p:spPr>
        <p:txBody>
          <a:bodyPr lIns="0" tIns="0" rIns="0" bIns="0" anchor="ctr"/>
          <a:lstStyle/>
          <a:p>
            <a:pPr defTabSz="801688" eaLnBrk="0" hangingPunct="0"/>
            <a:r>
              <a:rPr lang="en-US" noProof="1"/>
              <a:t>ABP has an extensive list of valuable services for clients</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do we do it for? – Clients A-G</a:t>
            </a:r>
            <a:endParaRPr lang="en-US" dirty="0"/>
          </a:p>
        </p:txBody>
      </p:sp>
      <p:graphicFrame>
        <p:nvGraphicFramePr>
          <p:cNvPr id="5" name="Content Placeholder 4"/>
          <p:cNvGraphicFramePr>
            <a:graphicFrameLocks noGrp="1"/>
          </p:cNvGraphicFramePr>
          <p:nvPr>
            <p:ph idx="1"/>
          </p:nvPr>
        </p:nvGraphicFramePr>
        <p:xfrm>
          <a:off x="314325" y="1614488"/>
          <a:ext cx="8524876" cy="4089400"/>
        </p:xfrm>
        <a:graphic>
          <a:graphicData uri="http://schemas.openxmlformats.org/drawingml/2006/table">
            <a:tbl>
              <a:tblPr firstRow="1" bandRow="1">
                <a:tableStyleId>{5C22544A-7EE6-4342-B048-85BDC9FD1C3A}</a:tableStyleId>
              </a:tblPr>
              <a:tblGrid>
                <a:gridCol w="2131219">
                  <a:extLst>
                    <a:ext uri="{9D8B030D-6E8A-4147-A177-3AD203B41FA5}">
                      <a16:colId xmlns:a16="http://schemas.microsoft.com/office/drawing/2014/main" val="20000"/>
                    </a:ext>
                  </a:extLst>
                </a:gridCol>
                <a:gridCol w="2131219">
                  <a:extLst>
                    <a:ext uri="{9D8B030D-6E8A-4147-A177-3AD203B41FA5}">
                      <a16:colId xmlns:a16="http://schemas.microsoft.com/office/drawing/2014/main" val="20001"/>
                    </a:ext>
                  </a:extLst>
                </a:gridCol>
                <a:gridCol w="2131219">
                  <a:extLst>
                    <a:ext uri="{9D8B030D-6E8A-4147-A177-3AD203B41FA5}">
                      <a16:colId xmlns:a16="http://schemas.microsoft.com/office/drawing/2014/main" val="20002"/>
                    </a:ext>
                  </a:extLst>
                </a:gridCol>
                <a:gridCol w="2131219">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pPr marL="180975" indent="-180975">
                        <a:buClr>
                          <a:schemeClr val="tx2"/>
                        </a:buClr>
                        <a:buFont typeface="Wingdings" pitchFamily="2" charset="2"/>
                        <a:buChar char="§"/>
                      </a:pPr>
                      <a:r>
                        <a:rPr lang="en-US" sz="1400" dirty="0"/>
                        <a:t>Accenture</a:t>
                      </a:r>
                    </a:p>
                    <a:p>
                      <a:pPr marL="180975" indent="-180975">
                        <a:buClr>
                          <a:schemeClr val="tx2"/>
                        </a:buClr>
                        <a:buFont typeface="Wingdings" pitchFamily="2" charset="2"/>
                        <a:buChar char="§"/>
                      </a:pPr>
                      <a:r>
                        <a:rPr lang="en-US" sz="1400" dirty="0"/>
                        <a:t>Aenis</a:t>
                      </a:r>
                    </a:p>
                    <a:p>
                      <a:pPr marL="180975" indent="-180975">
                        <a:buClr>
                          <a:schemeClr val="tx2"/>
                        </a:buClr>
                        <a:buFont typeface="Wingdings" pitchFamily="2" charset="2"/>
                        <a:buChar char="§"/>
                      </a:pPr>
                      <a:r>
                        <a:rPr lang="en-US" sz="1400" dirty="0"/>
                        <a:t>Air France</a:t>
                      </a:r>
                    </a:p>
                    <a:p>
                      <a:pPr marL="180975" indent="-180975">
                        <a:buClr>
                          <a:schemeClr val="tx2"/>
                        </a:buClr>
                        <a:buFont typeface="Wingdings" pitchFamily="2" charset="2"/>
                        <a:buChar char="§"/>
                      </a:pPr>
                      <a:r>
                        <a:rPr lang="en-US" sz="1400" dirty="0"/>
                        <a:t>AirPlus</a:t>
                      </a:r>
                    </a:p>
                    <a:p>
                      <a:pPr marL="180975" indent="-180975">
                        <a:buClr>
                          <a:schemeClr val="tx2"/>
                        </a:buClr>
                        <a:buFont typeface="Wingdings" pitchFamily="2" charset="2"/>
                        <a:buChar char="§"/>
                      </a:pPr>
                      <a:r>
                        <a:rPr lang="en-US" sz="1400" dirty="0"/>
                        <a:t>Alcatel</a:t>
                      </a:r>
                    </a:p>
                    <a:p>
                      <a:pPr marL="180975" indent="-180975">
                        <a:buClr>
                          <a:schemeClr val="tx2"/>
                        </a:buClr>
                        <a:buFont typeface="Wingdings" pitchFamily="2" charset="2"/>
                        <a:buChar char="§"/>
                      </a:pPr>
                      <a:r>
                        <a:rPr lang="en-US" sz="1400" dirty="0"/>
                        <a:t>Amec</a:t>
                      </a:r>
                    </a:p>
                    <a:p>
                      <a:pPr marL="180975" indent="-180975">
                        <a:buClr>
                          <a:schemeClr val="tx2"/>
                        </a:buClr>
                        <a:buFont typeface="Wingdings" pitchFamily="2" charset="2"/>
                        <a:buChar char="§"/>
                      </a:pPr>
                      <a:r>
                        <a:rPr lang="en-US" sz="1400" dirty="0"/>
                        <a:t>AMP Capital</a:t>
                      </a:r>
                    </a:p>
                    <a:p>
                      <a:pPr marL="180975" indent="-180975">
                        <a:buClr>
                          <a:schemeClr val="tx2"/>
                        </a:buClr>
                        <a:buFont typeface="Wingdings" pitchFamily="2" charset="2"/>
                        <a:buChar char="§"/>
                      </a:pPr>
                      <a:r>
                        <a:rPr lang="en-US" sz="1400" dirty="0"/>
                        <a:t>ANA</a:t>
                      </a:r>
                    </a:p>
                    <a:p>
                      <a:pPr marL="180975" indent="-180975">
                        <a:buClr>
                          <a:schemeClr val="tx2"/>
                        </a:buClr>
                        <a:buFont typeface="Wingdings" pitchFamily="2" charset="2"/>
                        <a:buChar char="§"/>
                      </a:pPr>
                      <a:r>
                        <a:rPr lang="en-US" sz="1400" dirty="0"/>
                        <a:t>Apple Computer, Inc.</a:t>
                      </a:r>
                    </a:p>
                    <a:p>
                      <a:pPr marL="180975" indent="-180975">
                        <a:buClr>
                          <a:schemeClr val="tx2"/>
                        </a:buClr>
                        <a:buFont typeface="Wingdings" pitchFamily="2" charset="2"/>
                        <a:buChar char="§"/>
                      </a:pPr>
                      <a:r>
                        <a:rPr lang="en-US" sz="1400" dirty="0"/>
                        <a:t>Apple Inc</a:t>
                      </a:r>
                    </a:p>
                    <a:p>
                      <a:pPr marL="180975" indent="-180975">
                        <a:buClr>
                          <a:schemeClr val="tx2"/>
                        </a:buClr>
                        <a:buFont typeface="Wingdings" pitchFamily="2" charset="2"/>
                        <a:buChar char="§"/>
                      </a:pPr>
                      <a:r>
                        <a:rPr lang="en-US" sz="1400" dirty="0"/>
                        <a:t>Ariba</a:t>
                      </a:r>
                    </a:p>
                    <a:p>
                      <a:pPr marL="180975" indent="-180975">
                        <a:buClr>
                          <a:schemeClr val="tx2"/>
                        </a:buClr>
                        <a:buFont typeface="Wingdings" pitchFamily="2" charset="2"/>
                        <a:buChar char="§"/>
                      </a:pPr>
                      <a:r>
                        <a:rPr lang="en-US" sz="1400" dirty="0"/>
                        <a:t>AstraZeneca</a:t>
                      </a:r>
                    </a:p>
                    <a:p>
                      <a:pPr marL="180975" indent="-180975">
                        <a:buClr>
                          <a:schemeClr val="tx2"/>
                        </a:buClr>
                        <a:buFont typeface="Wingdings" pitchFamily="2" charset="2"/>
                        <a:buChar char="§"/>
                      </a:pPr>
                      <a:r>
                        <a:rPr lang="en-US" sz="1400" dirty="0"/>
                        <a:t>AT+T</a:t>
                      </a:r>
                    </a:p>
                    <a:p>
                      <a:pPr marL="180975" indent="-180975">
                        <a:buClr>
                          <a:schemeClr val="tx2"/>
                        </a:buClr>
                        <a:buFont typeface="Wingdings" pitchFamily="2" charset="2"/>
                        <a:buChar char="§"/>
                      </a:pPr>
                      <a:r>
                        <a:rPr lang="en-US" sz="1400" dirty="0"/>
                        <a:t>Atos Origin</a:t>
                      </a:r>
                    </a:p>
                    <a:p>
                      <a:pPr marL="180975" indent="-180975">
                        <a:buClr>
                          <a:schemeClr val="tx2"/>
                        </a:buClr>
                        <a:buFont typeface="Wingdings" pitchFamily="2" charset="2"/>
                        <a:buChar char="§"/>
                      </a:pPr>
                      <a:r>
                        <a:rPr lang="en-US" sz="1400" dirty="0"/>
                        <a:t>Avaya</a:t>
                      </a:r>
                    </a:p>
                    <a:p>
                      <a:pPr marL="180975" indent="-180975">
                        <a:buClr>
                          <a:schemeClr val="tx2"/>
                        </a:buClr>
                        <a:buFont typeface="Wingdings" pitchFamily="2" charset="2"/>
                        <a:buChar char="§"/>
                      </a:pPr>
                      <a:endParaRPr lang="en-US" sz="1400" dirty="0"/>
                    </a:p>
                  </a:txBody>
                  <a:tcPr/>
                </a:tc>
                <a:tc>
                  <a:txBody>
                    <a:bodyPr/>
                    <a:lstStyle/>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AXA</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Bank of America</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BASF</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Battelle</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Bax Global</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Bayer Schering Pharma</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BCX</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BDO Unicon</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Bearing Point</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BMI</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BNP Paribas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Boeringer Ingelheim</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Bristol-Myers Squibb </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BT Retail</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BT Global Services</a:t>
                      </a:r>
                    </a:p>
                    <a:p>
                      <a:pPr marL="180975" indent="-180975" algn="l" defTabSz="914400" rtl="0" eaLnBrk="1" latinLnBrk="0" hangingPunct="1">
                        <a:buClr>
                          <a:schemeClr val="tx2"/>
                        </a:buClr>
                        <a:buFont typeface="Wingdings" pitchFamily="2" charset="2"/>
                        <a:buChar char="§"/>
                      </a:pPr>
                      <a:endParaRPr lang="en-US" sz="1400" kern="1200" dirty="0">
                        <a:solidFill>
                          <a:schemeClr val="dk1"/>
                        </a:solidFill>
                        <a:latin typeface="+mn-lt"/>
                        <a:ea typeface="+mn-ea"/>
                        <a:cs typeface="+mn-cs"/>
                      </a:endParaRPr>
                    </a:p>
                  </a:txBody>
                  <a:tcPr/>
                </a:tc>
                <a:tc>
                  <a:txBody>
                    <a:bodyPr/>
                    <a:lstStyle/>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Buckland Austin</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Business Objects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Capgemini</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Cardinal Health</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Carlson Wagonlit</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Chordiant</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Ciber-Novesoft</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Cognos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Computacenter</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Continental Airlines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CSC</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Csiper</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Delaware</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Dell</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Deloitte</a:t>
                      </a:r>
                    </a:p>
                    <a:p>
                      <a:pPr marL="180975" indent="-180975" algn="l" defTabSz="914400" rtl="0" eaLnBrk="1" latinLnBrk="0" hangingPunct="1">
                        <a:buClr>
                          <a:schemeClr val="tx2"/>
                        </a:buClr>
                        <a:buFont typeface="Wingdings" pitchFamily="2" charset="2"/>
                        <a:buChar char="§"/>
                      </a:pPr>
                      <a:endParaRPr lang="en-US" sz="1400" kern="1200" dirty="0">
                        <a:solidFill>
                          <a:schemeClr val="dk1"/>
                        </a:solidFill>
                        <a:latin typeface="+mn-lt"/>
                        <a:ea typeface="+mn-ea"/>
                        <a:cs typeface="+mn-cs"/>
                      </a:endParaRPr>
                    </a:p>
                  </a:txBody>
                  <a:tcPr/>
                </a:tc>
                <a:tc>
                  <a:txBody>
                    <a:bodyPr/>
                    <a:lstStyle/>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Delta</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Disney</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Dupont</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EBRC</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Eli Lilley</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EMC</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Epiphany</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Ericsson</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Everis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Exel</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Exponent</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Fontline</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Fontworkx</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Fujitsu Communications</a:t>
                      </a:r>
                    </a:p>
                    <a:p>
                      <a:pPr marL="180975" indent="-180975" algn="l" defTabSz="914400" rtl="0" eaLnBrk="1" latinLnBrk="0" hangingPunct="1">
                        <a:buClr>
                          <a:schemeClr val="tx2"/>
                        </a:buClr>
                        <a:buFont typeface="Wingdings" pitchFamily="2" charset="2"/>
                        <a:buChar char="§"/>
                      </a:pPr>
                      <a:r>
                        <a:rPr lang="en-US" sz="1400" kern="1200" dirty="0">
                          <a:solidFill>
                            <a:schemeClr val="dk1"/>
                          </a:solidFill>
                          <a:latin typeface="+mn-lt"/>
                          <a:ea typeface="+mn-ea"/>
                          <a:cs typeface="+mn-cs"/>
                        </a:rPr>
                        <a:t>GE Capital Finance</a:t>
                      </a:r>
                    </a:p>
                    <a:p>
                      <a:pPr marL="180975" indent="-180975" algn="l" defTabSz="914400" rtl="0" eaLnBrk="1" latinLnBrk="0" hangingPunct="1">
                        <a:buClr>
                          <a:schemeClr val="tx2"/>
                        </a:buClr>
                        <a:buFont typeface="Wingdings" pitchFamily="2" charset="2"/>
                        <a:buChar char="§"/>
                      </a:pP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3" name="Footer Placeholder 2"/>
          <p:cNvSpPr>
            <a:spLocks noGrp="1"/>
          </p:cNvSpPr>
          <p:nvPr>
            <p:ph type="ftr" sz="quarter" idx="10"/>
          </p:nvPr>
        </p:nvSpPr>
        <p:spPr/>
        <p:txBody>
          <a:bodyPr/>
          <a:lstStyle/>
          <a:p>
            <a:r>
              <a:rPr lang="de-DE"/>
              <a:t>Page </a:t>
            </a:r>
            <a:r>
              <a:rPr lang="de-DE">
                <a:sym typeface="Wingdings" pitchFamily="2" charset="2"/>
              </a:rPr>
              <a:t></a:t>
            </a:r>
            <a:r>
              <a:rPr lang="de-DE"/>
              <a:t> </a:t>
            </a:r>
            <a:fld id="{45D370B4-7A5B-46E9-A805-55CE7C2D6623}" type="slidenum">
              <a:rPr lang="de-DE" smtClean="0"/>
              <a:pPr/>
              <a:t>9</a:t>
            </a:fld>
            <a:endParaRPr lang="de-DE"/>
          </a:p>
        </p:txBody>
      </p:sp>
      <p:sp>
        <p:nvSpPr>
          <p:cNvPr id="6" name="Rectangle 7"/>
          <p:cNvSpPr>
            <a:spLocks noChangeArrowheads="1"/>
          </p:cNvSpPr>
          <p:nvPr/>
        </p:nvSpPr>
        <p:spPr bwMode="gray">
          <a:xfrm>
            <a:off x="314324" y="1038225"/>
            <a:ext cx="8570031" cy="358775"/>
          </a:xfrm>
          <a:prstGeom prst="rect">
            <a:avLst/>
          </a:prstGeom>
          <a:noFill/>
          <a:ln w="9525">
            <a:noFill/>
            <a:miter lim="800000"/>
            <a:headEnd/>
            <a:tailEnd/>
          </a:ln>
        </p:spPr>
        <p:txBody>
          <a:bodyPr lIns="0" tIns="0" rIns="0" bIns="0" anchor="ctr"/>
          <a:lstStyle/>
          <a:p>
            <a:pPr defTabSz="801688" eaLnBrk="0" hangingPunct="0"/>
            <a:r>
              <a:rPr lang="en-US" noProof="1"/>
              <a:t>The ABP client base is diverse and varied</a:t>
            </a:r>
          </a:p>
        </p:txBody>
      </p:sp>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0XTnlB3KpkK7LJ09MxjVsA"/>
</p:tagLst>
</file>

<file path=ppt/theme/theme1.xml><?xml version="1.0" encoding="utf-8"?>
<a:theme xmlns:a="http://schemas.openxmlformats.org/drawingml/2006/main" name="ABP Template">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ABP Template</Template>
  <TotalTime>1073</TotalTime>
  <Words>2178</Words>
  <Application>Microsoft Macintosh PowerPoint</Application>
  <PresentationFormat>On-screen Show (4:3)</PresentationFormat>
  <Paragraphs>486</Paragraphs>
  <Slides>17</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Black</vt:lpstr>
      <vt:lpstr>Calibri</vt:lpstr>
      <vt:lpstr>Tahoma</vt:lpstr>
      <vt:lpstr>Times New Roman</vt:lpstr>
      <vt:lpstr>Trebuchet MS</vt:lpstr>
      <vt:lpstr>Verdana</vt:lpstr>
      <vt:lpstr>Wingdings</vt:lpstr>
      <vt:lpstr>ABP Template</vt:lpstr>
      <vt:lpstr>An Introduction to Alliance Best Practice Ltd (ABP)</vt:lpstr>
      <vt:lpstr>Contents</vt:lpstr>
      <vt:lpstr>Who are we? - Description</vt:lpstr>
      <vt:lpstr>Who are we? - People</vt:lpstr>
      <vt:lpstr>Where have we come from?</vt:lpstr>
      <vt:lpstr>What do we do?</vt:lpstr>
      <vt:lpstr>Summary of Services</vt:lpstr>
      <vt:lpstr>Full List of Services</vt:lpstr>
      <vt:lpstr>Who do we do it for? – Clients A-G</vt:lpstr>
      <vt:lpstr>Who do we do it for? – Clients G-Z</vt:lpstr>
      <vt:lpstr>Current VST Alliance Optimisation Users</vt:lpstr>
      <vt:lpstr>Why are we different?</vt:lpstr>
      <vt:lpstr>What do our clients think of us?</vt:lpstr>
      <vt:lpstr>ABP Case Studies in High Tech (Sample)</vt:lpstr>
      <vt:lpstr>High Tech Increases between 250% - 650%</vt:lpstr>
      <vt:lpstr>Revenue increase for our clients</vt:lpstr>
      <vt:lpstr>PowerPoint Presentation</vt:lpstr>
    </vt:vector>
  </TitlesOfParts>
  <Company>Mike Nevin Consulting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Alliance Best Practice</dc:title>
  <dc:creator>Mike Nevin</dc:creator>
  <dc:description>PresentationLoad.com</dc:description>
  <cp:lastModifiedBy>Mike Nevin</cp:lastModifiedBy>
  <cp:revision>118</cp:revision>
  <dcterms:created xsi:type="dcterms:W3CDTF">2011-03-08T18:27:27Z</dcterms:created>
  <dcterms:modified xsi:type="dcterms:W3CDTF">2020-12-12T12:01:33Z</dcterms:modified>
</cp:coreProperties>
</file>